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5143500" cx="9144000"/>
  <p:notesSz cx="6858000" cy="9144000"/>
  <p:embeddedFontLst>
    <p:embeddedFont>
      <p:font typeface="Lora"/>
      <p:regular r:id="rId63"/>
      <p:bold r:id="rId64"/>
      <p:italic r:id="rId65"/>
      <p:boldItalic r:id="rId66"/>
    </p:embeddedFont>
    <p:embeddedFont>
      <p:font typeface="Quattrocento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hZxUOqKZZDUoKrfaOvnMIRsaac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customschemas.google.com/relationships/presentationmetadata" Target="metadata"/><Relationship Id="rId70" Type="http://schemas.openxmlformats.org/officeDocument/2006/relationships/font" Target="fonts/Quattrocento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8.xml"/><Relationship Id="rId66" Type="http://schemas.openxmlformats.org/officeDocument/2006/relationships/font" Target="fonts/Lora-boldItalic.fntdata"/><Relationship Id="rId21" Type="http://schemas.openxmlformats.org/officeDocument/2006/relationships/slide" Target="slides/slide17.xml"/><Relationship Id="rId65" Type="http://schemas.openxmlformats.org/officeDocument/2006/relationships/font" Target="fonts/Lora-italic.fntdata"/><Relationship Id="rId24" Type="http://schemas.openxmlformats.org/officeDocument/2006/relationships/slide" Target="slides/slide20.xml"/><Relationship Id="rId68" Type="http://schemas.openxmlformats.org/officeDocument/2006/relationships/font" Target="fonts/QuattrocentoSans-bold.fntdata"/><Relationship Id="rId23" Type="http://schemas.openxmlformats.org/officeDocument/2006/relationships/slide" Target="slides/slide19.xml"/><Relationship Id="rId67" Type="http://schemas.openxmlformats.org/officeDocument/2006/relationships/font" Target="fonts/QuattrocentoSans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Quattrocento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471c2c476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b471c2c47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50ca6b82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b950ca6b8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950ca6b82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b950ca6b8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471c2c476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b471c2c47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471c2c476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b471c2c47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71c2c476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b471c2c47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950ca6b82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b950ca6b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471c2c476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b471c2c47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eliminate the need for him to fully understand taxes?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better understand his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avoid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change the way in which a person thinks about filing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automate the tax upkeep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community around tax education that individuals could leverage during the tax filing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taxes something people are truly motivated to learn about?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individuals more easily with tax experts or other who know more about taxes than they do?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second derivative of the learning curve for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supply startups with everything they need to do taxes in an easily accessible manner?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950ca6b82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b950ca6b8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eliminate the need for him to fully understand taxes?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better understand his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avoid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change the way in which a person thinks about filing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automate the tax upkeep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community around tax education that individuals could leverage during the tax filing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taxes something people are truly motivated to learn about?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individuals more easily with tax experts or other who know more about taxes than they do?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second derivative of the learning curve for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supply startups with everything they need to do taxes in an easily accessible manner?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950ca6b82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b950ca6b8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eliminate the need for him to fully understand taxes?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better understand his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him avoid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change the way in which a person thinks about filing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automate the tax upkeep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community around tax education that individuals could leverage during the tax filing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make taxes something people are truly motivated to learn about?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individuals more easily with tax experts or other who know more about taxes than they do?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second derivative of the learning curve for taxes?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supply startups with everything they need to do taxes in an easily accessible manner?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71c2c476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b471c2c47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Gia with a way to understand how accessible her target market would be through her new physical space before signing a lease?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Gia with reliable, efficient and recommended contractors and interior designers that can help her create her physical 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platform to display the most updated property information that Gia could leverage?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feel more confident about making her customers feel at home transitioning from an online model to a physical store?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owning a physical store might affect the business as a whole?</a:t>
            </a:r>
            <a:endParaRPr strike="sngStrike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not feel the need to have physical store front to show her products and provide herself with a workspace?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certain major decisions/changes (like owning a physical store) might affect the business as a whole?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</a:t>
            </a:r>
            <a:r>
              <a:rPr lang="en"/>
              <a:t>llow Gia to take advantage of micro-leases to reduce the anxiety of an expensive long-term lease?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950ca6b82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b950ca6b8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Gia with a way to understand how accessible her target market would be through her new physical space before signing a lease?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Gia with reliable, efficient and recommended contractors and interior designers that can help her create her physical 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platform to display the most updated property information that Gia could leverage?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feel more confident about making her customers feel at home transitioning from an online model to a physical store?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owning a physical store might affect the business as a whole?</a:t>
            </a:r>
            <a:endParaRPr strike="sngStrike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not feel the need to have physical store front to show her products and provide herself with a workspace?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certain major decisions/changes (like owning a physical store) might affect the business as a whole?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</a:t>
            </a:r>
            <a:r>
              <a:rPr lang="en"/>
              <a:t>llow Gia to take advantage of micro-leases to reduce the anxiety of an expensive long-term lease?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950ca6b82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b950ca6b8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Gia with a way to understand how accessible her target market would be through her new physical space before signing a lease?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connect Gia with reliable, efficient and recommended contractors and interior designers that can help her create her physical 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platform to display the most updated property information that Gia could leverage?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feel more confident about making her customers feel at home transitioning from an online model to a physical store?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owning a physical store might affect the business as a whole?</a:t>
            </a:r>
            <a:endParaRPr strike="sngStrike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Gia not feel the need to have physical store front to show her products and provide herself with a workspace?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show Gia how certain major decisions/changes (like owning a physical store) might affect the business as a whole?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a</a:t>
            </a:r>
            <a:r>
              <a:rPr lang="en"/>
              <a:t>llow Gia to take advantage of micro-leases to reduce the anxiety of an expensive long-term lease?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combine the financials relevant to both Gia's online store and physical store in a way that she can easily understand and make important decisions with?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471c2c476_0_3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b471c2c47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471c2c476_0_3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b471c2c47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471c2c476_0_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b471c2c47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develop a system of getting payment from her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feel less awkward about confronting her students who haven’t paid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incentivize clients to pay Chloe on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keep her from feeling guilty when she is just doing her job to get paid?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be less of a “people-pleaser”?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entirely remove the burden of staying financially organized from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anxiety surrounding collecting payments?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automated reminders to keep both parties accountable?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education about interacting with clients?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payment system for Chloe that doesn't require her to receive regular payments payments from her students?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 way to keep her clients accountable without the need of reminding them coming from her?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950ca6b82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b950ca6b8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develop a system of getting payment from her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feel less awkward about confronting her students who haven’t paid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incentivize clients to pay Chloe on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keep her from feeling guilty when she is just doing her job to get paid?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be less of a “people-pleaser”?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entirely remove the burden of staying financially organized from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anxiety surrounding collecting payments?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automated reminders to keep both parties accountable?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education about interacting with clients?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payment system for Chloe that doesn't require her to receive regular payments payments from her students?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 way to keep her clients accountable without the need of reminding them coming from her?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50ca6b82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b950ca6b8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develop a system of getting payment from her students?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feel less awkward about confronting her students who haven’t paid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incentivize clients to pay Chloe on time?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keep her from feeling guilty when she is just doing her job to get paid?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help her be less of a “people-pleaser”?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entirely remove the burden of staying financially organized from her?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reduce the anxiety surrounding collecting payments?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automated reminders to keep both parties accountable?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education about interacting with clients?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create a payment system for Chloe that doesn't require her to receive regular payments payments from her students?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HMW provide a way to keep her clients accountable without the need of reminding them coming from her?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471c2c476_0_3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b471c2c47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471c2c476_0_4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b471c2c47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9845eec5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79845eec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950ca6b82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b950ca6b8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9845eec5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79845eec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9845eec51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79845eec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9845eec5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79845eec5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950ca6b82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b950ca6b8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950ca6b8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b950ca6b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471c2c476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b471c2c47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950ca6b82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b950ca6b8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471c2c476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b471c2c47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980ece59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7980ece5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980ece59e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7980ece59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980ece59e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7980ece5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950ca6b82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b950ca6b8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471c2c476_0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b471c2c47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471c2c476_0_3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b471c2c47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b950ca6b82_0_2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b950ca6b8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980ece59e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7980ece5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980ece59e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7980ece59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980ece59e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7980ece59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985e5ee6c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7985e5ee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950ca6b82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b950ca6b8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b950ca6b82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b950ca6b8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471c2c476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b471c2c47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b471c2c476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b471c2c47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b471c2c476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b471c2c47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471c2c476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b471c2c4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471c2c476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b471c2c47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33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33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4" name="Google Shape;64;p42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42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2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" name="Google Shape;16;p34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17" name="Google Shape;17;p3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4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4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25" name="Google Shape;25;p36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36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6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8" name="Google Shape;28;p36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2" name="Google Shape;32;p37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37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7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3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3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1" name="Google Shape;41;p3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39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3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3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3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4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4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8" name="Google Shape;58;p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4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4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/>
          <p:nvPr>
            <p:ph type="ctrTitle"/>
          </p:nvPr>
        </p:nvSpPr>
        <p:spPr>
          <a:xfrm>
            <a:off x="1004600" y="1991850"/>
            <a:ext cx="7578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highlight>
                  <a:srgbClr val="FFCD00"/>
                </a:highlight>
              </a:rPr>
              <a:t>Assignment 2: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POVs and Experience Prototypes </a:t>
            </a:r>
            <a:endParaRPr/>
          </a:p>
        </p:txBody>
      </p:sp>
      <p:grpSp>
        <p:nvGrpSpPr>
          <p:cNvPr id="72" name="Google Shape;72;p1"/>
          <p:cNvGrpSpPr/>
          <p:nvPr/>
        </p:nvGrpSpPr>
        <p:grpSpPr>
          <a:xfrm>
            <a:off x="1299178" y="3511422"/>
            <a:ext cx="215966" cy="342399"/>
            <a:chOff x="6718575" y="2318625"/>
            <a:chExt cx="256950" cy="407375"/>
          </a:xfrm>
        </p:grpSpPr>
        <p:sp>
          <p:nvSpPr>
            <p:cNvPr id="73" name="Google Shape;73;p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471c2c476_0_10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Meet: </a:t>
            </a:r>
            <a:r>
              <a:rPr lang="en" sz="2400">
                <a:highlight>
                  <a:schemeClr val="accent1"/>
                </a:highlight>
              </a:rPr>
              <a:t>Gia Bahm</a:t>
            </a:r>
            <a:endParaRPr sz="2400">
              <a:highlight>
                <a:schemeClr val="accent1"/>
              </a:highlight>
            </a:endParaRPr>
          </a:p>
        </p:txBody>
      </p:sp>
      <p:grpSp>
        <p:nvGrpSpPr>
          <p:cNvPr id="181" name="Google Shape;181;gb471c2c476_0_10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82" name="Google Shape;182;gb471c2c476_0_10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b471c2c476_0_10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471c2c476_0_10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b471c2c476_0_10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b471c2c476_0_10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gb471c2c476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635338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b471c2c476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00" y="0"/>
            <a:ext cx="4914626" cy="28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b471c2c476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580" y="1904323"/>
            <a:ext cx="4124410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b471c2c476_0_107"/>
          <p:cNvSpPr txBox="1"/>
          <p:nvPr>
            <p:ph idx="4294967295" type="ctrTitle"/>
          </p:nvPr>
        </p:nvSpPr>
        <p:spPr>
          <a:xfrm>
            <a:off x="4753200" y="632825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1700">
                <a:highlight>
                  <a:srgbClr val="FFCD00"/>
                </a:highlight>
              </a:rPr>
              <a:t>"I mostly focus on my online business presence and use Instagram as a tool for engagement"</a:t>
            </a:r>
            <a:endParaRPr b="1" i="0" sz="17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950ca6b82_0_9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Meet: </a:t>
            </a:r>
            <a:r>
              <a:rPr lang="en" sz="2400">
                <a:highlight>
                  <a:schemeClr val="accent1"/>
                </a:highlight>
              </a:rPr>
              <a:t>Gia Bahm</a:t>
            </a:r>
            <a:endParaRPr sz="2400">
              <a:highlight>
                <a:schemeClr val="accent1"/>
              </a:highlight>
            </a:endParaRPr>
          </a:p>
        </p:txBody>
      </p:sp>
      <p:grpSp>
        <p:nvGrpSpPr>
          <p:cNvPr id="196" name="Google Shape;196;gb950ca6b82_0_9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97" name="Google Shape;197;gb950ca6b82_0_9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b950ca6b82_0_9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b950ca6b82_0_9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b950ca6b82_0_9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gb950ca6b82_0_9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gb950ca6b8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635338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b950ca6b82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00" y="0"/>
            <a:ext cx="4914626" cy="28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b950ca6b82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580" y="1904323"/>
            <a:ext cx="4124410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b950ca6b82_0_92"/>
          <p:cNvSpPr txBox="1"/>
          <p:nvPr>
            <p:ph idx="4294967295" type="ctrTitle"/>
          </p:nvPr>
        </p:nvSpPr>
        <p:spPr>
          <a:xfrm>
            <a:off x="4753200" y="632825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1700">
                <a:highlight>
                  <a:srgbClr val="FFCD00"/>
                </a:highlight>
              </a:rPr>
              <a:t>"I mostly focus on my online business presence and use Instagram as a tool for engagement"</a:t>
            </a:r>
            <a:endParaRPr b="1" i="0" sz="17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" name="Google Shape;206;gb950ca6b82_0_92"/>
          <p:cNvSpPr txBox="1"/>
          <p:nvPr>
            <p:ph idx="4294967295" type="ctrTitle"/>
          </p:nvPr>
        </p:nvSpPr>
        <p:spPr>
          <a:xfrm>
            <a:off x="359825" y="2777675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1600">
                <a:highlight>
                  <a:srgbClr val="FFCD00"/>
                </a:highlight>
              </a:rPr>
              <a:t>Currently puts much more attention into her custom design channels instead of wholesale</a:t>
            </a:r>
            <a:endParaRPr b="1" i="0" sz="16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950ca6b82_0_10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Meet: </a:t>
            </a:r>
            <a:r>
              <a:rPr lang="en" sz="2400">
                <a:highlight>
                  <a:schemeClr val="accent1"/>
                </a:highlight>
              </a:rPr>
              <a:t>Gia Bahm</a:t>
            </a:r>
            <a:endParaRPr sz="2400">
              <a:highlight>
                <a:schemeClr val="accent1"/>
              </a:highlight>
            </a:endParaRPr>
          </a:p>
        </p:txBody>
      </p:sp>
      <p:grpSp>
        <p:nvGrpSpPr>
          <p:cNvPr id="212" name="Google Shape;212;gb950ca6b82_0_10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3" name="Google Shape;213;gb950ca6b82_0_10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b950ca6b82_0_10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b950ca6b82_0_10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b950ca6b82_0_10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b950ca6b82_0_10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gb950ca6b8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635338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b950ca6b82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00" y="0"/>
            <a:ext cx="4914626" cy="28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b950ca6b82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580" y="1904323"/>
            <a:ext cx="4124410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b950ca6b82_0_108"/>
          <p:cNvSpPr txBox="1"/>
          <p:nvPr>
            <p:ph idx="4294967295" type="ctrTitle"/>
          </p:nvPr>
        </p:nvSpPr>
        <p:spPr>
          <a:xfrm>
            <a:off x="4753200" y="632825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1700">
                <a:highlight>
                  <a:srgbClr val="FFCD00"/>
                </a:highlight>
              </a:rPr>
              <a:t>"I mostly focus on my online business presence and use Instagram as a tool for engagement"</a:t>
            </a:r>
            <a:endParaRPr b="1" i="0" sz="17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2" name="Google Shape;222;gb950ca6b82_0_108"/>
          <p:cNvSpPr txBox="1"/>
          <p:nvPr>
            <p:ph idx="4294967295" type="ctrTitle"/>
          </p:nvPr>
        </p:nvSpPr>
        <p:spPr>
          <a:xfrm>
            <a:off x="359825" y="2777675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1600">
                <a:highlight>
                  <a:srgbClr val="FFCD00"/>
                </a:highlight>
              </a:rPr>
              <a:t>Currently puts much more attention into her custom design channels instead of wholesale</a:t>
            </a:r>
            <a:endParaRPr b="1" i="0" sz="16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3" name="Google Shape;223;gb950ca6b82_0_108"/>
          <p:cNvSpPr txBox="1"/>
          <p:nvPr>
            <p:ph idx="4294967295" type="ctrTitle"/>
          </p:nvPr>
        </p:nvSpPr>
        <p:spPr>
          <a:xfrm>
            <a:off x="4716400" y="3680550"/>
            <a:ext cx="3932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>
                <a:highlight>
                  <a:srgbClr val="FFCD00"/>
                </a:highlight>
              </a:rPr>
              <a:t>"Right now I use my house as a workspace and consultation studio"</a:t>
            </a:r>
            <a:endParaRPr b="1" i="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471c2c476_0_123"/>
          <p:cNvSpPr txBox="1"/>
          <p:nvPr>
            <p:ph idx="1" type="body"/>
          </p:nvPr>
        </p:nvSpPr>
        <p:spPr>
          <a:xfrm>
            <a:off x="461550" y="2023975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2100"/>
              <a:t>Despite the exponential increasing use of tools that allow businesses to operate completely virtually, many small businesses still need a </a:t>
            </a:r>
            <a:r>
              <a:rPr b="1" lang="en" sz="2100"/>
              <a:t>physical</a:t>
            </a:r>
            <a:r>
              <a:rPr b="1" lang="en" sz="2100"/>
              <a:t> space they can use to work on their craft and interact with customers</a:t>
            </a:r>
            <a:endParaRPr sz="2600"/>
          </a:p>
        </p:txBody>
      </p:sp>
      <p:sp>
        <p:nvSpPr>
          <p:cNvPr id="229" name="Google Shape;229;gb471c2c476_0_123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gb471c2c476_0_123"/>
          <p:cNvSpPr/>
          <p:nvPr/>
        </p:nvSpPr>
        <p:spPr>
          <a:xfrm>
            <a:off x="4379100" y="3449325"/>
            <a:ext cx="385800" cy="3936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b471c2c476_0_123"/>
          <p:cNvSpPr/>
          <p:nvPr/>
        </p:nvSpPr>
        <p:spPr>
          <a:xfrm>
            <a:off x="4379051" y="3477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471c2c476_0_1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Meet: </a:t>
            </a:r>
            <a:r>
              <a:rPr lang="en" sz="2400">
                <a:highlight>
                  <a:schemeClr val="accent1"/>
                </a:highlight>
              </a:rPr>
              <a:t>Chloe Harvel</a:t>
            </a:r>
            <a:endParaRPr sz="2400">
              <a:highlight>
                <a:schemeClr val="accent1"/>
              </a:highlight>
            </a:endParaRPr>
          </a:p>
        </p:txBody>
      </p:sp>
      <p:sp>
        <p:nvSpPr>
          <p:cNvPr id="237" name="Google Shape;237;gb471c2c476_0_133"/>
          <p:cNvSpPr txBox="1"/>
          <p:nvPr>
            <p:ph idx="1" type="body"/>
          </p:nvPr>
        </p:nvSpPr>
        <p:spPr>
          <a:xfrm>
            <a:off x="4833575" y="1468525"/>
            <a:ext cx="41250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Violin teacher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Runs her own studio teaching children and young adults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Based in Nashville, TN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Part-time nanny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38" name="Google Shape;238;gb471c2c476_0_13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39" name="Google Shape;239;gb471c2c476_0_1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b471c2c476_0_1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b471c2c476_0_1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b471c2c476_0_13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b471c2c476_0_1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gb471c2c476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50" y="1596925"/>
            <a:ext cx="3040200" cy="3040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471c2c476_0_2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gb471c2c476_0_230"/>
          <p:cNvSpPr txBox="1"/>
          <p:nvPr>
            <p:ph idx="4294967295" type="body"/>
          </p:nvPr>
        </p:nvSpPr>
        <p:spPr>
          <a:xfrm>
            <a:off x="585625" y="5900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highlight>
                  <a:srgbClr val="FFCD00"/>
                </a:highlight>
              </a:rPr>
              <a:t>Client Accountability</a:t>
            </a:r>
            <a:endParaRPr b="1">
              <a:highlight>
                <a:srgbClr val="FFCD00"/>
              </a:highlight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Chloe describes herself as a "people pleaser" and often experiences difficulty keeping her clients accountable to make payments for their classes on time 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There is anxiety associated with following up with client payments by small business owners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950ca6b82_0_1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gb950ca6b82_0_125"/>
          <p:cNvSpPr txBox="1"/>
          <p:nvPr>
            <p:ph idx="4294967295" type="body"/>
          </p:nvPr>
        </p:nvSpPr>
        <p:spPr>
          <a:xfrm>
            <a:off x="585625" y="5900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rgbClr val="B7B7B7"/>
                </a:solidFill>
                <a:highlight>
                  <a:srgbClr val="FFF2CC"/>
                </a:highlight>
              </a:rPr>
              <a:t>Client Accountability</a:t>
            </a:r>
            <a:endParaRPr b="1">
              <a:solidFill>
                <a:srgbClr val="B7B7B7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◉"/>
            </a:pPr>
            <a:r>
              <a:rPr lang="en" sz="1800">
                <a:solidFill>
                  <a:srgbClr val="B7B7B7"/>
                </a:solidFill>
              </a:rPr>
              <a:t>Chloe describes herself as a "people pleaser" and often experiences difficulty keeping her clients accountable to make payments for their classes on time </a:t>
            </a:r>
            <a:endParaRPr sz="1800"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◉"/>
            </a:pPr>
            <a:r>
              <a:rPr lang="en" sz="1800">
                <a:solidFill>
                  <a:srgbClr val="B7B7B7"/>
                </a:solidFill>
              </a:rPr>
              <a:t>There is anxiety associated with following up with client payments by small business owners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7" name="Google Shape;257;gb950ca6b82_0_125"/>
          <p:cNvSpPr txBox="1"/>
          <p:nvPr>
            <p:ph idx="4294967295" type="body"/>
          </p:nvPr>
        </p:nvSpPr>
        <p:spPr>
          <a:xfrm>
            <a:off x="4772450" y="62985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>
                <a:highlight>
                  <a:srgbClr val="FFCD00"/>
                </a:highlight>
              </a:rPr>
              <a:t>Financial Organization</a:t>
            </a:r>
            <a:endParaRPr b="1">
              <a:highlight>
                <a:srgbClr val="FFCD00"/>
              </a:highlight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Chloe keeps track of her current clients in a physical planner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Constructs by hand monthly payment plans for each of her students in order to keep her finances secure 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471c2c476_0_254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800"/>
              <a:t>Revised POVs</a:t>
            </a:r>
            <a:endParaRPr sz="3800"/>
          </a:p>
        </p:txBody>
      </p:sp>
      <p:sp>
        <p:nvSpPr>
          <p:cNvPr id="263" name="Google Shape;263;gb471c2c476_0_254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Across all our interviews </a:t>
            </a:r>
            <a:endParaRPr sz="2200"/>
          </a:p>
        </p:txBody>
      </p:sp>
      <p:sp>
        <p:nvSpPr>
          <p:cNvPr id="264" name="Google Shape;264;gb471c2c476_0_25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5" name="Google Shape;265;gb471c2c476_0_254"/>
          <p:cNvGrpSpPr/>
          <p:nvPr/>
        </p:nvGrpSpPr>
        <p:grpSpPr>
          <a:xfrm>
            <a:off x="1233372" y="2396720"/>
            <a:ext cx="342882" cy="350068"/>
            <a:chOff x="3951850" y="2985350"/>
            <a:chExt cx="407950" cy="416500"/>
          </a:xfrm>
        </p:grpSpPr>
        <p:sp>
          <p:nvSpPr>
            <p:cNvPr id="266" name="Google Shape;266;gb471c2c476_0_25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b471c2c476_0_25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b471c2c476_0_25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b471c2c476_0_25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16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6" name="Google Shape;276;p16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277" name="Google Shape;277;p16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16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met</a:t>
            </a:r>
            <a:r>
              <a:rPr lang="en" sz="1700"/>
              <a:t> Andrew, a college-aged entrepreneur </a:t>
            </a:r>
            <a:r>
              <a:rPr lang="en" sz="1700"/>
              <a:t>responsible</a:t>
            </a:r>
            <a:r>
              <a:rPr lang="en" sz="1700"/>
              <a:t> for the finances of his healthcare startup including raising capital, issuing shares, filing taxes, budgeting and payroll in addition to his own personal finances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We were amazed to realize </a:t>
            </a:r>
            <a:r>
              <a:rPr lang="en" sz="1700">
                <a:solidFill>
                  <a:srgbClr val="FFFFFF"/>
                </a:solidFill>
              </a:rPr>
              <a:t>he does not fully understand taxes, despite having exposure to personal finance from a young age; he had to start from the very beginning learning everything he knows about taxes online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It would be game-changing </a:t>
            </a:r>
            <a:r>
              <a:rPr lang="en" sz="1700">
                <a:solidFill>
                  <a:srgbClr val="FFFFFF"/>
                </a:solidFill>
              </a:rPr>
              <a:t>to make the process of doing taxes (both personally and in the startup) more digestible for him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81" name="Google Shape;2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25" y="217124"/>
            <a:ext cx="980700" cy="980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2" name="Google Shape;282;p16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000"/>
              <a:t>*Note this POV was from our first round of interviews</a:t>
            </a:r>
            <a:endParaRPr b="0" i="0" sz="10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950ca6b82_0_13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gb950ca6b82_0_13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9" name="Google Shape;289;gb950ca6b82_0_131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290" name="Google Shape;290;gb950ca6b82_0_13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b950ca6b82_0_13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b950ca6b82_0_13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b950ca6b82_0_131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Andrew, a college-aged entrepreneur responsible for the finances of his healthcare startup including raising capital, issuing shares, filing taxes, budgeting and payroll in addition to his own personal finances 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were amazed to realize </a:t>
            </a:r>
            <a:r>
              <a:rPr lang="en" sz="1700"/>
              <a:t>he does not fully understand taxes, despite having exposure to personal finance from a young age; he had to start from the very beginning learning everything he knows about taxes online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It would be game-changing </a:t>
            </a:r>
            <a:r>
              <a:rPr lang="en" sz="1700">
                <a:solidFill>
                  <a:srgbClr val="FFFFFF"/>
                </a:solidFill>
              </a:rPr>
              <a:t>to make the process of doing taxes (both personally and in the startup) more digestible for him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4" name="Google Shape;294;gb950ca6b82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25" y="217124"/>
            <a:ext cx="980700" cy="980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5" name="Google Shape;295;gb950ca6b82_0_131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000"/>
              <a:t>*Note this POV was from our first round of interviews</a:t>
            </a:r>
            <a:endParaRPr b="0" i="0" sz="10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>
            <p:ph type="title"/>
          </p:nvPr>
        </p:nvSpPr>
        <p:spPr>
          <a:xfrm>
            <a:off x="1437500" y="893700"/>
            <a:ext cx="2532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400"/>
              <a:t>Our Team</a:t>
            </a:r>
            <a:endParaRPr sz="3400"/>
          </a:p>
        </p:txBody>
      </p:sp>
      <p:sp>
        <p:nvSpPr>
          <p:cNvPr id="87" name="Google Shape;87;p2"/>
          <p:cNvSpPr txBox="1"/>
          <p:nvPr/>
        </p:nvSpPr>
        <p:spPr>
          <a:xfrm>
            <a:off x="918050" y="1885275"/>
            <a:ext cx="8308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Kaili W</a:t>
            </a:r>
            <a:r>
              <a:rPr b="1"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                                         </a:t>
            </a:r>
            <a:r>
              <a:rPr b="1" lang="en" sz="120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Kiara N</a:t>
            </a:r>
            <a:r>
              <a:rPr b="1"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                                                 </a:t>
            </a:r>
            <a:r>
              <a:rPr b="1" lang="en" sz="120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Robert R</a:t>
            </a:r>
            <a:r>
              <a:rPr b="1"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                                         </a:t>
            </a:r>
            <a:r>
              <a:rPr b="1" lang="en" sz="120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George Y</a:t>
            </a:r>
            <a:endParaRPr b="0" i="0" sz="1200" u="none" cap="none" strike="noStrike">
              <a:solidFill>
                <a:srgbClr val="000000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358150" y="4090450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100" u="sng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600" u="sng">
                <a:latin typeface="Lora"/>
                <a:ea typeface="Lora"/>
                <a:cs typeface="Lora"/>
                <a:sym typeface="Lora"/>
              </a:rPr>
              <a:t>Studio Theme</a:t>
            </a:r>
            <a:r>
              <a:rPr b="1" i="1" lang="en" sz="1600">
                <a:latin typeface="Lora"/>
                <a:ea typeface="Lora"/>
                <a:cs typeface="Lora"/>
                <a:sym typeface="Lora"/>
              </a:rPr>
              <a:t>: Financial Health and Literacy </a:t>
            </a:r>
            <a:endParaRPr b="1" i="1" sz="1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9" name="Google Shape;89;p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870775" y="974450"/>
            <a:ext cx="318624" cy="309564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46131" l="16412" r="45322" t="35504"/>
          <a:stretch/>
        </p:blipFill>
        <p:spPr>
          <a:xfrm>
            <a:off x="674150" y="2276350"/>
            <a:ext cx="1125000" cy="116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 b="15062" l="1345" r="5890" t="8712"/>
          <a:stretch/>
        </p:blipFill>
        <p:spPr>
          <a:xfrm>
            <a:off x="2681288" y="2276350"/>
            <a:ext cx="1208100" cy="116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 b="13704" l="0" r="0" t="13704"/>
          <a:stretch/>
        </p:blipFill>
        <p:spPr>
          <a:xfrm>
            <a:off x="4927738" y="2276350"/>
            <a:ext cx="1208100" cy="116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4674" l="0" r="0" t="22735"/>
          <a:stretch/>
        </p:blipFill>
        <p:spPr>
          <a:xfrm>
            <a:off x="7053638" y="2276350"/>
            <a:ext cx="1208100" cy="116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95" name="Google Shape;95;p2"/>
          <p:cNvCxnSpPr/>
          <p:nvPr/>
        </p:nvCxnSpPr>
        <p:spPr>
          <a:xfrm>
            <a:off x="3640625" y="1125150"/>
            <a:ext cx="5503500" cy="6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950ca6b82_0_143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Google Shape;301;gb950ca6b82_0_14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gb950ca6b82_0_143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03" name="Google Shape;303;gb950ca6b82_0_143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b950ca6b82_0_143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b950ca6b82_0_143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gb950ca6b82_0_143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Andrew, a college-aged entrepreneur responsible for the finances of his healthcare startup including raising capital, issuing shares, filing taxes, budgeting and payroll in addition to his own personal finances 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were amazed to realize </a:t>
            </a:r>
            <a:r>
              <a:rPr lang="en" sz="1700">
                <a:solidFill>
                  <a:srgbClr val="B7B7B7"/>
                </a:solidFill>
              </a:rPr>
              <a:t>he does not fully understand taxes, despite having exposure to personal finance from a young age; he had to start from the very beginning learning everything he knows about taxes online 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It would be game-changing </a:t>
            </a:r>
            <a:r>
              <a:rPr lang="en" sz="1700"/>
              <a:t>to make the process of doing taxes (both personally and in the startup) more digestible for him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7" name="Google Shape;307;gb950ca6b82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25" y="217124"/>
            <a:ext cx="980700" cy="980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8" name="Google Shape;308;gb950ca6b82_0_143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000"/>
              <a:t>*Note this POV was from our first round of interviews</a:t>
            </a:r>
            <a:endParaRPr b="0" i="0" sz="10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471c2c476_0_27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gb471c2c476_0_27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5" name="Google Shape;315;gb471c2c476_0_271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16" name="Google Shape;316;gb471c2c476_0_27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b471c2c476_0_27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b471c2c476_0_27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gb471c2c476_0_271"/>
          <p:cNvSpPr txBox="1"/>
          <p:nvPr>
            <p:ph idx="4294967295" type="body"/>
          </p:nvPr>
        </p:nvSpPr>
        <p:spPr>
          <a:xfrm>
            <a:off x="410238" y="3636050"/>
            <a:ext cx="8323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met</a:t>
            </a:r>
            <a:r>
              <a:rPr lang="en" sz="1700"/>
              <a:t> Gia, an online jewelry store owner and custom ring maker based in Los Angeles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We were amazed to realize</a:t>
            </a:r>
            <a:r>
              <a:rPr lang="en" sz="1700">
                <a:solidFill>
                  <a:srgbClr val="FFFFFF"/>
                </a:solidFill>
              </a:rPr>
              <a:t> that Gia </a:t>
            </a:r>
            <a:r>
              <a:rPr lang="en" sz="1700">
                <a:solidFill>
                  <a:srgbClr val="FFFFFF"/>
                </a:solidFill>
              </a:rPr>
              <a:t>is anxious about incorporating a </a:t>
            </a:r>
            <a:r>
              <a:rPr lang="en" sz="1700">
                <a:solidFill>
                  <a:srgbClr val="FFFFFF"/>
                </a:solidFill>
              </a:rPr>
              <a:t>physical store and showroom with a workspace into her online business model especially with regards to the upfront cost and if her target market would be accessible with her new space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It would be game-changing </a:t>
            </a:r>
            <a:r>
              <a:rPr lang="en" sz="1700">
                <a:solidFill>
                  <a:srgbClr val="FFFFFF"/>
                </a:solidFill>
              </a:rPr>
              <a:t>to reduce the anxiety before signing before signing a long-term lease and transition part of her business into a </a:t>
            </a:r>
            <a:r>
              <a:rPr lang="en" sz="1700">
                <a:solidFill>
                  <a:srgbClr val="FFFFFF"/>
                </a:solidFill>
              </a:rPr>
              <a:t>physical</a:t>
            </a:r>
            <a:r>
              <a:rPr lang="en" sz="1700">
                <a:solidFill>
                  <a:srgbClr val="FFFFFF"/>
                </a:solidFill>
              </a:rPr>
              <a:t> space 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0" name="Google Shape;320;gb471c2c476_0_271"/>
          <p:cNvPicPr preferRelativeResize="0"/>
          <p:nvPr/>
        </p:nvPicPr>
        <p:blipFill rotWithShape="1">
          <a:blip r:embed="rId3">
            <a:alphaModFix/>
          </a:blip>
          <a:srcRect b="0" l="29607" r="28294" t="15938"/>
          <a:stretch/>
        </p:blipFill>
        <p:spPr>
          <a:xfrm>
            <a:off x="6602450" y="130575"/>
            <a:ext cx="974100" cy="1159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950ca6b82_0_155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6" name="Google Shape;326;gb950ca6b82_0_155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7" name="Google Shape;327;gb950ca6b82_0_155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28" name="Google Shape;328;gb950ca6b82_0_155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b950ca6b82_0_155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b950ca6b82_0_155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gb950ca6b82_0_155"/>
          <p:cNvSpPr txBox="1"/>
          <p:nvPr>
            <p:ph idx="4294967295" type="body"/>
          </p:nvPr>
        </p:nvSpPr>
        <p:spPr>
          <a:xfrm>
            <a:off x="410238" y="3636050"/>
            <a:ext cx="8323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Gia, an online jewelry store owner and custom ring maker based in Los Angeles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were amazed to realize</a:t>
            </a:r>
            <a:r>
              <a:rPr lang="en" sz="1700"/>
              <a:t> that Gia is anxious about incorporating a physical store and showroom with a workspace into her online business model especially with regards to the upfront cost and if her target market would be accessible with her new space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It would be game-changing </a:t>
            </a:r>
            <a:r>
              <a:rPr lang="en" sz="1700">
                <a:solidFill>
                  <a:srgbClr val="FFFFFF"/>
                </a:solidFill>
              </a:rPr>
              <a:t>to reduce the anxiety before signing before signing a long-term lease and transition part of her business into a physical space</a:t>
            </a:r>
            <a:r>
              <a:rPr lang="en" sz="1700"/>
              <a:t> 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32" name="Google Shape;332;gb950ca6b82_0_155"/>
          <p:cNvPicPr preferRelativeResize="0"/>
          <p:nvPr/>
        </p:nvPicPr>
        <p:blipFill rotWithShape="1">
          <a:blip r:embed="rId3">
            <a:alphaModFix/>
          </a:blip>
          <a:srcRect b="0" l="29607" r="28294" t="15938"/>
          <a:stretch/>
        </p:blipFill>
        <p:spPr>
          <a:xfrm>
            <a:off x="6602450" y="130575"/>
            <a:ext cx="974100" cy="1159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950ca6b82_0_166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8" name="Google Shape;338;gb950ca6b82_0_166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gb950ca6b82_0_166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40" name="Google Shape;340;gb950ca6b82_0_166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b950ca6b82_0_166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b950ca6b82_0_166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gb950ca6b82_0_166"/>
          <p:cNvSpPr txBox="1"/>
          <p:nvPr>
            <p:ph idx="4294967295" type="body"/>
          </p:nvPr>
        </p:nvSpPr>
        <p:spPr>
          <a:xfrm>
            <a:off x="410238" y="3636050"/>
            <a:ext cx="8323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Gia, an online jewelry store owner and custom ring maker based in Los Angeles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were amazed to realize</a:t>
            </a:r>
            <a:r>
              <a:rPr lang="en" sz="1700">
                <a:solidFill>
                  <a:srgbClr val="B7B7B7"/>
                </a:solidFill>
              </a:rPr>
              <a:t> that Gia is anxious about incorporating a physical store and showroom with a workspace into her online business model especially with regards to the upfront cost and if her target market would be accessible with her new space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It would be game-changing </a:t>
            </a:r>
            <a:r>
              <a:rPr lang="en" sz="1700"/>
              <a:t>to reduce her anxiety before signing a long-term lease and transition part of her business into a physical space 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44" name="Google Shape;344;gb950ca6b82_0_166"/>
          <p:cNvPicPr preferRelativeResize="0"/>
          <p:nvPr/>
        </p:nvPicPr>
        <p:blipFill rotWithShape="1">
          <a:blip r:embed="rId3">
            <a:alphaModFix/>
          </a:blip>
          <a:srcRect b="0" l="29607" r="28294" t="15938"/>
          <a:stretch/>
        </p:blipFill>
        <p:spPr>
          <a:xfrm>
            <a:off x="6602450" y="130575"/>
            <a:ext cx="974100" cy="1159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471c2c476_0_357"/>
          <p:cNvSpPr txBox="1"/>
          <p:nvPr>
            <p:ph idx="1" type="body"/>
          </p:nvPr>
        </p:nvSpPr>
        <p:spPr>
          <a:xfrm>
            <a:off x="461550" y="2074850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i="0" lang="en" sz="28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How Might We provide Gia with a way to reduce her anxiety associated with expanding into a </a:t>
            </a:r>
            <a:r>
              <a:rPr b="1" i="0" lang="en" sz="28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physical</a:t>
            </a:r>
            <a:r>
              <a:rPr b="1" i="0" lang="en" sz="28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space?  </a:t>
            </a:r>
            <a:endParaRPr b="1" sz="2100"/>
          </a:p>
        </p:txBody>
      </p:sp>
      <p:sp>
        <p:nvSpPr>
          <p:cNvPr id="350" name="Google Shape;350;gb471c2c476_0_357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gb471c2c476_0_357"/>
          <p:cNvSpPr/>
          <p:nvPr/>
        </p:nvSpPr>
        <p:spPr>
          <a:xfrm>
            <a:off x="4379100" y="3485150"/>
            <a:ext cx="385800" cy="3936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gb471c2c476_0_357"/>
          <p:cNvGrpSpPr/>
          <p:nvPr/>
        </p:nvGrpSpPr>
        <p:grpSpPr>
          <a:xfrm>
            <a:off x="4464016" y="3510747"/>
            <a:ext cx="215966" cy="342399"/>
            <a:chOff x="6718575" y="2318625"/>
            <a:chExt cx="256950" cy="407375"/>
          </a:xfrm>
        </p:grpSpPr>
        <p:sp>
          <p:nvSpPr>
            <p:cNvPr id="353" name="Google Shape;353;gb471c2c476_0_35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b471c2c476_0_35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b471c2c476_0_35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b471c2c476_0_35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b471c2c476_0_35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b471c2c476_0_35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b471c2c476_0_35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b471c2c476_0_35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gb471c2c476_0_357"/>
          <p:cNvSpPr txBox="1"/>
          <p:nvPr>
            <p:ph idx="4294967295" type="ctrTitle"/>
          </p:nvPr>
        </p:nvSpPr>
        <p:spPr>
          <a:xfrm>
            <a:off x="676225" y="-90227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HMW 1:</a:t>
            </a:r>
            <a:r>
              <a:rPr lang="en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471c2c476_0_373"/>
          <p:cNvSpPr txBox="1"/>
          <p:nvPr>
            <p:ph idx="1" type="body"/>
          </p:nvPr>
        </p:nvSpPr>
        <p:spPr>
          <a:xfrm>
            <a:off x="533900" y="2483275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i="0" lang="en" sz="28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How Might We make Gia feel more secure in her decision to expand into a physical space to access her customers? </a:t>
            </a:r>
            <a:endParaRPr b="1" i="0" sz="28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100"/>
          </a:p>
        </p:txBody>
      </p:sp>
      <p:sp>
        <p:nvSpPr>
          <p:cNvPr id="367" name="Google Shape;367;gb471c2c476_0_373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gb471c2c476_0_373"/>
          <p:cNvSpPr/>
          <p:nvPr/>
        </p:nvSpPr>
        <p:spPr>
          <a:xfrm>
            <a:off x="4379100" y="3485150"/>
            <a:ext cx="385800" cy="3936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gb471c2c476_0_373"/>
          <p:cNvGrpSpPr/>
          <p:nvPr/>
        </p:nvGrpSpPr>
        <p:grpSpPr>
          <a:xfrm>
            <a:off x="4464016" y="3510747"/>
            <a:ext cx="215966" cy="342399"/>
            <a:chOff x="6718575" y="2318625"/>
            <a:chExt cx="256950" cy="407375"/>
          </a:xfrm>
        </p:grpSpPr>
        <p:sp>
          <p:nvSpPr>
            <p:cNvPr id="370" name="Google Shape;370;gb471c2c476_0_37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b471c2c476_0_37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b471c2c476_0_37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b471c2c476_0_37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b471c2c476_0_37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b471c2c476_0_37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b471c2c476_0_37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b471c2c476_0_37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b471c2c476_0_373"/>
          <p:cNvSpPr txBox="1"/>
          <p:nvPr>
            <p:ph idx="4294967295" type="ctrTitle"/>
          </p:nvPr>
        </p:nvSpPr>
        <p:spPr>
          <a:xfrm>
            <a:off x="676225" y="-90227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HMW 2:</a:t>
            </a:r>
            <a:r>
              <a:rPr lang="en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471c2c476_0_28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3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4" name="Google Shape;384;gb471c2c476_0_28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5" name="Google Shape;385;gb471c2c476_0_281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86" name="Google Shape;386;gb471c2c476_0_28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b471c2c476_0_28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b471c2c476_0_28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gb471c2c476_0_281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met</a:t>
            </a:r>
            <a:r>
              <a:rPr lang="en" sz="1700"/>
              <a:t> Chloe, a young Southern violinist that teaches local kids and young adults</a:t>
            </a:r>
            <a:r>
              <a:rPr lang="en" sz="1700"/>
              <a:t> the</a:t>
            </a:r>
            <a:r>
              <a:rPr lang="en" sz="1700"/>
              <a:t> violin as a source of income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We were amazed to realize </a:t>
            </a:r>
            <a:r>
              <a:rPr lang="en" sz="1700">
                <a:solidFill>
                  <a:srgbClr val="FFFFFF"/>
                </a:solidFill>
              </a:rPr>
              <a:t>that she has trouble with keeping her clients accountable as a "people pleaser" and therefore often receive class payments late </a:t>
            </a:r>
            <a:r>
              <a:rPr lang="en" sz="1700">
                <a:solidFill>
                  <a:srgbClr val="FFFFFF"/>
                </a:solidFill>
              </a:rPr>
              <a:t>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</a:rPr>
              <a:t>It would be game-changing </a:t>
            </a:r>
            <a:r>
              <a:rPr lang="en" sz="1700">
                <a:solidFill>
                  <a:srgbClr val="FFFFFF"/>
                </a:solidFill>
              </a:rPr>
              <a:t>to enable her to stay financially organized with on-time client payments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90" name="Google Shape;390;gb471c2c476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225" y="245475"/>
            <a:ext cx="1103100" cy="1103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50ca6b82_0_177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3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gb950ca6b82_0_177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gb950ca6b82_0_177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398" name="Google Shape;398;gb950ca6b82_0_177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b950ca6b82_0_177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b950ca6b82_0_177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b950ca6b82_0_177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Chloe, a young Southern violinist that teaches local kids and young adults the violin as a source of income 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We were amazed to realize </a:t>
            </a:r>
            <a:r>
              <a:rPr lang="en" sz="1700"/>
              <a:t>that she has trouble with keeping her clients accountable as a "people pleaser" and therefore often receives class payments late 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FFFFFF"/>
                </a:solidFill>
                <a:highlight>
                  <a:srgbClr val="FFFFFF"/>
                </a:highlight>
              </a:rPr>
              <a:t>It would be game-changing </a:t>
            </a:r>
            <a:r>
              <a:rPr lang="en" sz="1700">
                <a:solidFill>
                  <a:srgbClr val="FFFFFF"/>
                </a:solidFill>
                <a:highlight>
                  <a:srgbClr val="FFFFFF"/>
                </a:highlight>
              </a:rPr>
              <a:t>to enable her to stay financially organized with on-time client payments</a:t>
            </a:r>
            <a:endParaRPr sz="17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02" name="Google Shape;402;gb950ca6b82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225" y="245475"/>
            <a:ext cx="1103100" cy="1103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950ca6b82_0_188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POV 3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gb950ca6b82_0_188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9" name="Google Shape;409;gb950ca6b82_0_188"/>
          <p:cNvGrpSpPr/>
          <p:nvPr/>
        </p:nvGrpSpPr>
        <p:grpSpPr>
          <a:xfrm>
            <a:off x="4390307" y="4399227"/>
            <a:ext cx="363369" cy="221115"/>
            <a:chOff x="3269900" y="3064500"/>
            <a:chExt cx="432325" cy="263075"/>
          </a:xfrm>
        </p:grpSpPr>
        <p:sp>
          <p:nvSpPr>
            <p:cNvPr id="410" name="Google Shape;410;gb950ca6b82_0_188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b950ca6b82_0_188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b950ca6b82_0_188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gb950ca6b82_0_188"/>
          <p:cNvSpPr txBox="1"/>
          <p:nvPr>
            <p:ph idx="4294967295" type="body"/>
          </p:nvPr>
        </p:nvSpPr>
        <p:spPr>
          <a:xfrm>
            <a:off x="200925" y="3800450"/>
            <a:ext cx="8711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met</a:t>
            </a:r>
            <a:r>
              <a:rPr lang="en" sz="1700">
                <a:solidFill>
                  <a:srgbClr val="B7B7B7"/>
                </a:solidFill>
              </a:rPr>
              <a:t> Chloe, a young Southern violinist that teaches local kids and young adults the violin as a source of income 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>
                <a:solidFill>
                  <a:srgbClr val="B7B7B7"/>
                </a:solidFill>
              </a:rPr>
              <a:t>We were amazed to realize </a:t>
            </a:r>
            <a:r>
              <a:rPr lang="en" sz="1700">
                <a:solidFill>
                  <a:srgbClr val="B7B7B7"/>
                </a:solidFill>
              </a:rPr>
              <a:t>that she has trouble with keeping her clients accountable as a "people pleaser" and therefore often receives class payments late </a:t>
            </a:r>
            <a:r>
              <a:rPr lang="en" sz="1700"/>
              <a:t> 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700"/>
              <a:t>It would be game-changing </a:t>
            </a:r>
            <a:r>
              <a:rPr lang="en" sz="1700"/>
              <a:t>to enable her to stay financially organized with on-time client payments</a:t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14" name="Google Shape;414;gb950ca6b82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225" y="245475"/>
            <a:ext cx="1103100" cy="1103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471c2c476_0_330"/>
          <p:cNvSpPr txBox="1"/>
          <p:nvPr>
            <p:ph idx="1" type="body"/>
          </p:nvPr>
        </p:nvSpPr>
        <p:spPr>
          <a:xfrm>
            <a:off x="461550" y="2475300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" sz="28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How Might We provide a way to keep her clients accountable without the burden of reminding them to pay coming from her?</a:t>
            </a:r>
            <a:endParaRPr b="1" i="0" sz="28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100"/>
          </a:p>
        </p:txBody>
      </p:sp>
      <p:sp>
        <p:nvSpPr>
          <p:cNvPr id="420" name="Google Shape;420;gb471c2c476_0_330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gb471c2c476_0_330"/>
          <p:cNvSpPr/>
          <p:nvPr/>
        </p:nvSpPr>
        <p:spPr>
          <a:xfrm>
            <a:off x="4379100" y="3485150"/>
            <a:ext cx="385800" cy="3936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gb471c2c476_0_330"/>
          <p:cNvGrpSpPr/>
          <p:nvPr/>
        </p:nvGrpSpPr>
        <p:grpSpPr>
          <a:xfrm>
            <a:off x="4464016" y="3510747"/>
            <a:ext cx="215966" cy="342399"/>
            <a:chOff x="6718575" y="2318625"/>
            <a:chExt cx="256950" cy="407375"/>
          </a:xfrm>
        </p:grpSpPr>
        <p:sp>
          <p:nvSpPr>
            <p:cNvPr id="423" name="Google Shape;423;gb471c2c476_0_33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b471c2c476_0_33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b471c2c476_0_33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b471c2c476_0_33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b471c2c476_0_33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b471c2c476_0_33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b471c2c476_0_33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b471c2c476_0_33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gb471c2c476_0_330"/>
          <p:cNvSpPr txBox="1"/>
          <p:nvPr>
            <p:ph idx="4294967295" type="ctrTitle"/>
          </p:nvPr>
        </p:nvSpPr>
        <p:spPr>
          <a:xfrm>
            <a:off x="676225" y="-90227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HMW 3:</a:t>
            </a:r>
            <a:r>
              <a:rPr lang="en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3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6000"/>
              <a:t>Recap</a:t>
            </a:r>
            <a:endParaRPr b="1" i="0" sz="60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1370992" y="2487050"/>
            <a:ext cx="1685100" cy="16851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Personal Finance</a:t>
            </a:r>
            <a:endParaRPr b="1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00" y="3838228"/>
            <a:ext cx="1229094" cy="911628"/>
          </a:xfrm>
          <a:prstGeom prst="flowChartTerminator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17837" t="0"/>
          <a:stretch/>
        </p:blipFill>
        <p:spPr>
          <a:xfrm>
            <a:off x="240775" y="1869275"/>
            <a:ext cx="857249" cy="127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idx="4294967295" type="body"/>
          </p:nvPr>
        </p:nvSpPr>
        <p:spPr>
          <a:xfrm>
            <a:off x="2638650" y="3108425"/>
            <a:ext cx="233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Younger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Individual</a:t>
            </a:r>
            <a:r>
              <a:rPr lang="en" sz="1200"/>
              <a:t>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08" name="Google Shape;108;p3"/>
          <p:cNvSpPr txBox="1"/>
          <p:nvPr>
            <p:ph idx="4294967295" type="body"/>
          </p:nvPr>
        </p:nvSpPr>
        <p:spPr>
          <a:xfrm>
            <a:off x="47625" y="3068225"/>
            <a:ext cx="13233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Personal struggles with handling finance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471c2c476_0_417"/>
          <p:cNvSpPr txBox="1"/>
          <p:nvPr>
            <p:ph type="title"/>
          </p:nvPr>
        </p:nvSpPr>
        <p:spPr>
          <a:xfrm>
            <a:off x="1960250" y="9092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000"/>
              <a:t>Solution 1</a:t>
            </a:r>
            <a:endParaRPr sz="4000">
              <a:highlight>
                <a:schemeClr val="accent1"/>
              </a:highlight>
            </a:endParaRPr>
          </a:p>
        </p:txBody>
      </p:sp>
      <p:sp>
        <p:nvSpPr>
          <p:cNvPr id="437" name="Google Shape;437;gb471c2c476_0_417"/>
          <p:cNvSpPr txBox="1"/>
          <p:nvPr>
            <p:ph idx="1" type="body"/>
          </p:nvPr>
        </p:nvSpPr>
        <p:spPr>
          <a:xfrm>
            <a:off x="523100" y="1714650"/>
            <a:ext cx="79710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A web app that will </a:t>
            </a:r>
            <a:r>
              <a:rPr b="1" lang="en" sz="2000"/>
              <a:t>facilitate</a:t>
            </a:r>
            <a:r>
              <a:rPr lang="en" sz="2000"/>
              <a:t> and </a:t>
            </a:r>
            <a:r>
              <a:rPr b="1" lang="en" sz="2000"/>
              <a:t>organize</a:t>
            </a:r>
            <a:r>
              <a:rPr lang="en" sz="2000"/>
              <a:t> the transition for small business owners into physical spaces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Flexible for both micro-leases and long-term leases on store fronts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Budgeting tool to keep track of: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1600"/>
              <a:t>rent expenses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1600"/>
              <a:t>contractor pricing 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1600"/>
              <a:t>interior </a:t>
            </a:r>
            <a:r>
              <a:rPr lang="en" sz="1600"/>
              <a:t>designers 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1600"/>
              <a:t>point of sale equipment</a:t>
            </a:r>
            <a:r>
              <a:rPr lang="en" sz="1600"/>
              <a:t> 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grpSp>
        <p:nvGrpSpPr>
          <p:cNvPr id="438" name="Google Shape;438;gb471c2c476_0_4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39" name="Google Shape;439;gb471c2c476_0_4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b471c2c476_0_4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b471c2c476_0_4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b471c2c476_0_41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gb471c2c476_0_4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gb471c2c476_0_417"/>
          <p:cNvPicPr preferRelativeResize="0"/>
          <p:nvPr/>
        </p:nvPicPr>
        <p:blipFill rotWithShape="1">
          <a:blip r:embed="rId3">
            <a:alphaModFix/>
          </a:blip>
          <a:srcRect b="0" l="29607" r="28294" t="15938"/>
          <a:stretch/>
        </p:blipFill>
        <p:spPr>
          <a:xfrm>
            <a:off x="752400" y="501800"/>
            <a:ext cx="974100" cy="1097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45" name="Google Shape;445;gb471c2c476_0_417"/>
          <p:cNvCxnSpPr/>
          <p:nvPr/>
        </p:nvCxnSpPr>
        <p:spPr>
          <a:xfrm flipH="1" rot="10800000">
            <a:off x="4669325" y="1127175"/>
            <a:ext cx="44748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gb471c2c476_0_417"/>
          <p:cNvSpPr/>
          <p:nvPr/>
        </p:nvSpPr>
        <p:spPr>
          <a:xfrm>
            <a:off x="3383450" y="3849575"/>
            <a:ext cx="120600" cy="586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b471c2c476_0_417"/>
          <p:cNvSpPr txBox="1"/>
          <p:nvPr>
            <p:ph type="title"/>
          </p:nvPr>
        </p:nvSpPr>
        <p:spPr>
          <a:xfrm>
            <a:off x="3567325" y="3849575"/>
            <a:ext cx="4236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Also provide reliable local recommendations </a:t>
            </a:r>
            <a:endParaRPr sz="1500"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9845eec51_0_0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3" name="Google Shape;453;g79845eec51_0_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g79845eec51_0_0"/>
          <p:cNvSpPr txBox="1"/>
          <p:nvPr>
            <p:ph idx="4294967295" type="body"/>
          </p:nvPr>
        </p:nvSpPr>
        <p:spPr>
          <a:xfrm>
            <a:off x="412950" y="15985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Assumption to test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It is a difficult process to organize and budget the setting up of a storefront.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grpSp>
        <p:nvGrpSpPr>
          <p:cNvPr id="455" name="Google Shape;455;g79845eec51_0_0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456" name="Google Shape;456;g79845eec51_0_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79845eec51_0_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79845eec51_0_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79845eec51_0_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950ca6b82_0_199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5" name="Google Shape;465;gb950ca6b82_0_199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gb950ca6b82_0_199"/>
          <p:cNvSpPr txBox="1"/>
          <p:nvPr>
            <p:ph idx="4294967295" type="body"/>
          </p:nvPr>
        </p:nvSpPr>
        <p:spPr>
          <a:xfrm>
            <a:off x="412950" y="15985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B7B7B7"/>
                </a:solidFill>
              </a:rPr>
              <a:t>Assumption to test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B7B7B7"/>
                </a:solidFill>
              </a:rPr>
              <a:t>It is a difficult process to organize and budget the setting up of a storefront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sp>
        <p:nvSpPr>
          <p:cNvPr id="467" name="Google Shape;467;gb950ca6b82_0_199"/>
          <p:cNvSpPr txBox="1"/>
          <p:nvPr>
            <p:ph idx="4294967295" type="body"/>
          </p:nvPr>
        </p:nvSpPr>
        <p:spPr>
          <a:xfrm>
            <a:off x="4753675" y="18494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The Prototype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slideshow with tasks that required the participant to share their screen and demonstrate how one would achieve each activity</a:t>
            </a:r>
            <a:endParaRPr/>
          </a:p>
        </p:txBody>
      </p:sp>
      <p:grpSp>
        <p:nvGrpSpPr>
          <p:cNvPr id="468" name="Google Shape;468;gb950ca6b82_0_199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469" name="Google Shape;469;gb950ca6b82_0_1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b950ca6b82_0_1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b950ca6b82_0_1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b950ca6b82_0_1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9845eec51_0_1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8" name="Google Shape;478;g79845eec51_0_1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g79845eec51_0_11"/>
          <p:cNvPicPr preferRelativeResize="0"/>
          <p:nvPr/>
        </p:nvPicPr>
        <p:blipFill rotWithShape="1">
          <a:blip r:embed="rId3">
            <a:alphaModFix/>
          </a:blip>
          <a:srcRect b="13672" l="0" r="0" t="13679"/>
          <a:stretch/>
        </p:blipFill>
        <p:spPr>
          <a:xfrm>
            <a:off x="2843825" y="1376913"/>
            <a:ext cx="5878253" cy="2668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79845eec51_0_11"/>
          <p:cNvSpPr txBox="1"/>
          <p:nvPr/>
        </p:nvSpPr>
        <p:spPr>
          <a:xfrm>
            <a:off x="6900175" y="4116475"/>
            <a:ext cx="1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1" name="Google Shape;481;g79845eec51_0_11"/>
          <p:cNvSpPr txBox="1"/>
          <p:nvPr>
            <p:ph idx="4294967295" type="body"/>
          </p:nvPr>
        </p:nvSpPr>
        <p:spPr>
          <a:xfrm>
            <a:off x="268300" y="2402225"/>
            <a:ext cx="2397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Tasks that are required in the process of finding commercial properties, contractors and staying within a budget whilst doing so</a:t>
            </a:r>
            <a:endParaRPr sz="2200"/>
          </a:p>
        </p:txBody>
      </p:sp>
      <p:grpSp>
        <p:nvGrpSpPr>
          <p:cNvPr id="482" name="Google Shape;482;g79845eec51_0_1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483" name="Google Shape;483;g79845eec51_0_1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79845eec51_0_1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79845eec51_0_1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79845eec51_0_1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9845eec51_0_37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2" name="Google Shape;492;g79845eec51_0_37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g79845eec51_0_37"/>
          <p:cNvPicPr preferRelativeResize="0"/>
          <p:nvPr/>
        </p:nvPicPr>
        <p:blipFill rotWithShape="1">
          <a:blip r:embed="rId3">
            <a:alphaModFix/>
          </a:blip>
          <a:srcRect b="1095" l="0" r="0" t="1095"/>
          <a:stretch/>
        </p:blipFill>
        <p:spPr>
          <a:xfrm>
            <a:off x="445000" y="1546574"/>
            <a:ext cx="3852643" cy="23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79845eec51_0_37"/>
          <p:cNvPicPr preferRelativeResize="0"/>
          <p:nvPr/>
        </p:nvPicPr>
        <p:blipFill rotWithShape="1">
          <a:blip r:embed="rId4">
            <a:alphaModFix/>
          </a:blip>
          <a:srcRect b="0" l="941" r="941" t="0"/>
          <a:stretch/>
        </p:blipFill>
        <p:spPr>
          <a:xfrm>
            <a:off x="4989925" y="1546574"/>
            <a:ext cx="3697176" cy="235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g79845eec51_0_37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496" name="Google Shape;496;g79845eec51_0_3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79845eec51_0_3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79845eec51_0_3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79845eec51_0_3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9845eec51_0_23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1 - test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5" name="Google Shape;505;g79845eec51_0_2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g79845eec51_0_23"/>
          <p:cNvPicPr preferRelativeResize="0"/>
          <p:nvPr/>
        </p:nvPicPr>
        <p:blipFill rotWithShape="1">
          <a:blip r:embed="rId3">
            <a:alphaModFix/>
          </a:blip>
          <a:srcRect b="8298" l="0" r="0" t="8298"/>
          <a:stretch/>
        </p:blipFill>
        <p:spPr>
          <a:xfrm>
            <a:off x="325600" y="1415104"/>
            <a:ext cx="4064693" cy="2118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" name="Google Shape;507;g79845eec51_0_23"/>
          <p:cNvSpPr txBox="1"/>
          <p:nvPr>
            <p:ph idx="4294967295" type="body"/>
          </p:nvPr>
        </p:nvSpPr>
        <p:spPr>
          <a:xfrm>
            <a:off x="4753675" y="624663"/>
            <a:ext cx="42936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Nebyou felt that there was an overwhelming amount of information not relevant to the property</a:t>
            </a:r>
            <a:endParaRPr sz="15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◉"/>
            </a:pPr>
            <a:r>
              <a:rPr lang="en" sz="1500"/>
              <a:t>Difficult to compare between contractors</a:t>
            </a:r>
            <a:endParaRPr sz="15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◉"/>
            </a:pPr>
            <a:r>
              <a:rPr lang="en" sz="1500"/>
              <a:t>Difficult to maintain order within Google Docs as the properties increased</a:t>
            </a:r>
            <a:endParaRPr sz="15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◉"/>
            </a:pPr>
            <a:r>
              <a:rPr lang="en" sz="1500"/>
              <a:t>Insightful that the initial step of utilizing Google to search the best and most trusted contractors was repeated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CD00"/>
              </a:highlight>
            </a:endParaRPr>
          </a:p>
        </p:txBody>
      </p:sp>
      <p:cxnSp>
        <p:nvCxnSpPr>
          <p:cNvPr id="508" name="Google Shape;508;g79845eec51_0_23"/>
          <p:cNvCxnSpPr/>
          <p:nvPr/>
        </p:nvCxnSpPr>
        <p:spPr>
          <a:xfrm flipH="1" rot="10800000">
            <a:off x="818950" y="2330775"/>
            <a:ext cx="2853000" cy="1542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g79845eec51_0_23"/>
          <p:cNvSpPr txBox="1"/>
          <p:nvPr/>
        </p:nvSpPr>
        <p:spPr>
          <a:xfrm>
            <a:off x="325600" y="3918675"/>
            <a:ext cx="29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attrocento Sans"/>
                <a:ea typeface="Quattrocento Sans"/>
                <a:cs typeface="Quattrocento Sans"/>
                <a:sym typeface="Quattrocento Sans"/>
              </a:rPr>
              <a:t>Nebyou, a college student with financial analyst experience</a:t>
            </a:r>
            <a:endParaRPr sz="1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0" name="Google Shape;510;g79845eec51_0_23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11" name="Google Shape;511;g79845eec51_0_2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79845eec51_0_2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79845eec51_0_2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79845eec51_0_2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950ca6b82_0_26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1 - test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0" name="Google Shape;520;gb950ca6b82_0_26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gb950ca6b82_0_261"/>
          <p:cNvPicPr preferRelativeResize="0"/>
          <p:nvPr/>
        </p:nvPicPr>
        <p:blipFill rotWithShape="1">
          <a:blip r:embed="rId3">
            <a:alphaModFix/>
          </a:blip>
          <a:srcRect b="8298" l="0" r="0" t="8298"/>
          <a:stretch/>
        </p:blipFill>
        <p:spPr>
          <a:xfrm>
            <a:off x="325600" y="1415104"/>
            <a:ext cx="4064693" cy="2118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2" name="Google Shape;522;gb950ca6b82_0_261"/>
          <p:cNvSpPr txBox="1"/>
          <p:nvPr>
            <p:ph idx="4294967295" type="body"/>
          </p:nvPr>
        </p:nvSpPr>
        <p:spPr>
          <a:xfrm>
            <a:off x="4753675" y="624663"/>
            <a:ext cx="42936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500">
                <a:solidFill>
                  <a:srgbClr val="B7B7B7"/>
                </a:solidFill>
              </a:rPr>
              <a:t>Nebyou felt that there was an overwhelming amount of information not relevant to the property</a:t>
            </a:r>
            <a:endParaRPr sz="1500">
              <a:solidFill>
                <a:srgbClr val="B7B7B7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700"/>
              <a:buChar char="◉"/>
            </a:pPr>
            <a:r>
              <a:rPr lang="en" sz="1500">
                <a:solidFill>
                  <a:srgbClr val="B7B7B7"/>
                </a:solidFill>
              </a:rPr>
              <a:t>Difficult to compare between contractors</a:t>
            </a:r>
            <a:endParaRPr sz="1500">
              <a:solidFill>
                <a:srgbClr val="B7B7B7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700"/>
              <a:buChar char="◉"/>
            </a:pPr>
            <a:r>
              <a:rPr lang="en" sz="1500">
                <a:solidFill>
                  <a:srgbClr val="B7B7B7"/>
                </a:solidFill>
              </a:rPr>
              <a:t>Difficult to maintain order within Google Docs as the properties increased</a:t>
            </a:r>
            <a:endParaRPr sz="1500">
              <a:solidFill>
                <a:srgbClr val="B7B7B7"/>
              </a:solidFill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700"/>
              <a:buChar char="◉"/>
            </a:pPr>
            <a:r>
              <a:rPr lang="en" sz="1500">
                <a:solidFill>
                  <a:srgbClr val="B7B7B7"/>
                </a:solidFill>
              </a:rPr>
              <a:t>Insightful that the initial step of utilizing Google to search the best and most trusted contractors was repeated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rgbClr val="FFCD00"/>
                </a:highlight>
              </a:rPr>
              <a:t>Assumption proven</a:t>
            </a:r>
            <a:endParaRPr sz="1600">
              <a:highlight>
                <a:srgbClr val="FFCD00"/>
              </a:highlight>
            </a:endParaRPr>
          </a:p>
        </p:txBody>
      </p:sp>
      <p:cxnSp>
        <p:nvCxnSpPr>
          <p:cNvPr id="523" name="Google Shape;523;gb950ca6b82_0_261"/>
          <p:cNvCxnSpPr/>
          <p:nvPr/>
        </p:nvCxnSpPr>
        <p:spPr>
          <a:xfrm flipH="1" rot="10800000">
            <a:off x="818950" y="2330775"/>
            <a:ext cx="2853000" cy="1542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gb950ca6b82_0_261"/>
          <p:cNvSpPr txBox="1"/>
          <p:nvPr/>
        </p:nvSpPr>
        <p:spPr>
          <a:xfrm>
            <a:off x="325600" y="3918675"/>
            <a:ext cx="29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attrocento Sans"/>
                <a:ea typeface="Quattrocento Sans"/>
                <a:cs typeface="Quattrocento Sans"/>
                <a:sym typeface="Quattrocento Sans"/>
              </a:rPr>
              <a:t>Nebyou, a college student with financial analyst experience</a:t>
            </a:r>
            <a:endParaRPr sz="1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5" name="Google Shape;525;gb950ca6b82_0_26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26" name="Google Shape;526;gb950ca6b82_0_26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b950ca6b82_0_26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b950ca6b82_0_26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b950ca6b82_0_26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950ca6b82_0_4"/>
          <p:cNvSpPr txBox="1"/>
          <p:nvPr>
            <p:ph type="title"/>
          </p:nvPr>
        </p:nvSpPr>
        <p:spPr>
          <a:xfrm>
            <a:off x="1960250" y="9092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000"/>
              <a:t>Solution 2</a:t>
            </a:r>
            <a:endParaRPr sz="4000">
              <a:highlight>
                <a:schemeClr val="accent1"/>
              </a:highlight>
            </a:endParaRPr>
          </a:p>
        </p:txBody>
      </p:sp>
      <p:sp>
        <p:nvSpPr>
          <p:cNvPr id="535" name="Google Shape;535;gb950ca6b82_0_4"/>
          <p:cNvSpPr txBox="1"/>
          <p:nvPr>
            <p:ph idx="1" type="body"/>
          </p:nvPr>
        </p:nvSpPr>
        <p:spPr>
          <a:xfrm>
            <a:off x="523100" y="1714650"/>
            <a:ext cx="79710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A mobile application that </a:t>
            </a:r>
            <a:r>
              <a:rPr b="1" lang="en" sz="2000"/>
              <a:t>attracts target markets</a:t>
            </a:r>
            <a:r>
              <a:rPr lang="en" sz="2000"/>
              <a:t> closer to small businesses to ensure that physical store-fronts do indeed draw in their customer base as expected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Inspired by "Pokemon GO," clustering people around different points of interest in order for them to </a:t>
            </a:r>
            <a:r>
              <a:rPr lang="en" sz="2000"/>
              <a:t>receive</a:t>
            </a:r>
            <a:r>
              <a:rPr lang="en" sz="2000"/>
              <a:t> something in return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 Customers will be pinged about offerings:</a:t>
            </a:r>
            <a:endParaRPr sz="2000"/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 based discounts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Challenge related special giveaways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grpSp>
        <p:nvGrpSpPr>
          <p:cNvPr id="536" name="Google Shape;536;gb950ca6b82_0_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7" name="Google Shape;537;gb950ca6b82_0_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b950ca6b82_0_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b950ca6b82_0_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b950ca6b82_0_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gb950ca6b82_0_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gb950ca6b82_0_4"/>
          <p:cNvPicPr preferRelativeResize="0"/>
          <p:nvPr/>
        </p:nvPicPr>
        <p:blipFill rotWithShape="1">
          <a:blip r:embed="rId3">
            <a:alphaModFix/>
          </a:blip>
          <a:srcRect b="0" l="29607" r="28294" t="15938"/>
          <a:stretch/>
        </p:blipFill>
        <p:spPr>
          <a:xfrm>
            <a:off x="752400" y="501800"/>
            <a:ext cx="974100" cy="1097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3" name="Google Shape;543;gb950ca6b82_0_4"/>
          <p:cNvCxnSpPr/>
          <p:nvPr/>
        </p:nvCxnSpPr>
        <p:spPr>
          <a:xfrm flipH="1" rot="10800000">
            <a:off x="4669325" y="1127175"/>
            <a:ext cx="44748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471c2c476_0_30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9" name="Google Shape;549;gb471c2c476_0_30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gb471c2c476_0_301"/>
          <p:cNvSpPr txBox="1"/>
          <p:nvPr>
            <p:ph idx="4294967295" type="body"/>
          </p:nvPr>
        </p:nvSpPr>
        <p:spPr>
          <a:xfrm>
            <a:off x="517450" y="15985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Assumption to test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P</a:t>
            </a:r>
            <a:r>
              <a:rPr lang="en"/>
              <a:t>eople will go to a store they’ve never heard about, just because an app recommended</a:t>
            </a:r>
            <a:endParaRPr/>
          </a:p>
        </p:txBody>
      </p:sp>
      <p:grpSp>
        <p:nvGrpSpPr>
          <p:cNvPr id="551" name="Google Shape;551;gb471c2c476_0_30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52" name="Google Shape;552;gb471c2c476_0_30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b471c2c476_0_30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b471c2c476_0_30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b471c2c476_0_30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950ca6b82_0_21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1" name="Google Shape;561;gb950ca6b82_0_21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gb950ca6b82_0_211"/>
          <p:cNvSpPr txBox="1"/>
          <p:nvPr>
            <p:ph idx="4294967295" type="body"/>
          </p:nvPr>
        </p:nvSpPr>
        <p:spPr>
          <a:xfrm>
            <a:off x="517450" y="15985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B7B7B7"/>
                </a:solidFill>
              </a:rPr>
              <a:t>Assumption to test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B7B7B7"/>
                </a:solidFill>
              </a:rPr>
              <a:t>People will go to a store they’ve never heard about, just because an app recommended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63" name="Google Shape;563;gb950ca6b82_0_211"/>
          <p:cNvSpPr txBox="1"/>
          <p:nvPr>
            <p:ph idx="4294967295" type="body"/>
          </p:nvPr>
        </p:nvSpPr>
        <p:spPr>
          <a:xfrm>
            <a:off x="4753675" y="1879857"/>
            <a:ext cx="41220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The Prototype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choose-your-adventure group of scenarios for the user to go through while screen sharing made with screens designed in Figma</a:t>
            </a:r>
            <a:endParaRPr/>
          </a:p>
        </p:txBody>
      </p:sp>
      <p:grpSp>
        <p:nvGrpSpPr>
          <p:cNvPr id="564" name="Google Shape;564;gb950ca6b82_0_21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65" name="Google Shape;565;gb950ca6b82_0_21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b950ca6b82_0_21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b950ca6b82_0_21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b950ca6b82_0_21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gb471c2c476_0_24"/>
          <p:cNvCxnSpPr/>
          <p:nvPr/>
        </p:nvCxnSpPr>
        <p:spPr>
          <a:xfrm flipH="1" rot="10800000">
            <a:off x="6450" y="1422450"/>
            <a:ext cx="1432200" cy="6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gb471c2c476_0_24"/>
          <p:cNvSpPr txBox="1"/>
          <p:nvPr>
            <p:ph idx="4294967295" type="ctrTitle"/>
          </p:nvPr>
        </p:nvSpPr>
        <p:spPr>
          <a:xfrm>
            <a:off x="1438638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800"/>
              <a:t>Problem Domain</a:t>
            </a:r>
            <a:endParaRPr b="1" i="0" sz="38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5" name="Google Shape;115;gb471c2c476_0_24"/>
          <p:cNvCxnSpPr/>
          <p:nvPr/>
        </p:nvCxnSpPr>
        <p:spPr>
          <a:xfrm>
            <a:off x="5432825" y="1414475"/>
            <a:ext cx="3711000" cy="1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gb471c2c476_0_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gb471c2c476_0_24"/>
          <p:cNvSpPr/>
          <p:nvPr/>
        </p:nvSpPr>
        <p:spPr>
          <a:xfrm>
            <a:off x="1370992" y="2487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2CC"/>
                </a:solidFill>
                <a:latin typeface="Lora"/>
                <a:ea typeface="Lora"/>
                <a:cs typeface="Lora"/>
                <a:sym typeface="Lora"/>
              </a:rPr>
              <a:t>Personal Finance</a:t>
            </a:r>
            <a:endParaRPr b="1" i="0" sz="1400" u="none" cap="none" strike="noStrike">
              <a:solidFill>
                <a:srgbClr val="FFF2CC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8" name="Google Shape;118;gb471c2c47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00" y="3838228"/>
            <a:ext cx="1229094" cy="911628"/>
          </a:xfrm>
          <a:prstGeom prst="flowChartTerminator">
            <a:avLst/>
          </a:prstGeom>
          <a:noFill/>
          <a:ln>
            <a:noFill/>
          </a:ln>
        </p:spPr>
      </p:pic>
      <p:pic>
        <p:nvPicPr>
          <p:cNvPr id="119" name="Google Shape;119;gb471c2c476_0_24"/>
          <p:cNvPicPr preferRelativeResize="0"/>
          <p:nvPr/>
        </p:nvPicPr>
        <p:blipFill rotWithShape="1">
          <a:blip r:embed="rId4">
            <a:alphaModFix/>
          </a:blip>
          <a:srcRect b="0" l="0" r="17837" t="0"/>
          <a:stretch/>
        </p:blipFill>
        <p:spPr>
          <a:xfrm>
            <a:off x="240775" y="1869275"/>
            <a:ext cx="857249" cy="127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b471c2c476_0_24"/>
          <p:cNvSpPr txBox="1"/>
          <p:nvPr>
            <p:ph idx="4294967295" type="body"/>
          </p:nvPr>
        </p:nvSpPr>
        <p:spPr>
          <a:xfrm>
            <a:off x="2638650" y="3108425"/>
            <a:ext cx="233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Younger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Individuals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21" name="Google Shape;121;gb471c2c476_0_24"/>
          <p:cNvSpPr txBox="1"/>
          <p:nvPr>
            <p:ph idx="4294967295" type="body"/>
          </p:nvPr>
        </p:nvSpPr>
        <p:spPr>
          <a:xfrm>
            <a:off x="47625" y="3068225"/>
            <a:ext cx="13233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Personal struggles with handling finance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22" name="Google Shape;122;gb471c2c476_0_24"/>
          <p:cNvSpPr/>
          <p:nvPr/>
        </p:nvSpPr>
        <p:spPr>
          <a:xfrm>
            <a:off x="4779725" y="1976350"/>
            <a:ext cx="2672700" cy="25407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Business Finance</a:t>
            </a:r>
            <a:endParaRPr b="1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3" name="Google Shape;123;gb471c2c476_0_24"/>
          <p:cNvSpPr txBox="1"/>
          <p:nvPr>
            <p:ph idx="4294967295" type="body"/>
          </p:nvPr>
        </p:nvSpPr>
        <p:spPr>
          <a:xfrm>
            <a:off x="6810000" y="1774050"/>
            <a:ext cx="233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Small business owners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24" name="Google Shape;124;gb471c2c476_0_24"/>
          <p:cNvSpPr txBox="1"/>
          <p:nvPr>
            <p:ph idx="4294967295" type="body"/>
          </p:nvPr>
        </p:nvSpPr>
        <p:spPr>
          <a:xfrm>
            <a:off x="7154700" y="3766875"/>
            <a:ext cx="233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Startup related finance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pic>
        <p:nvPicPr>
          <p:cNvPr id="125" name="Google Shape;125;gb471c2c476_0_24"/>
          <p:cNvPicPr preferRelativeResize="0"/>
          <p:nvPr/>
        </p:nvPicPr>
        <p:blipFill rotWithShape="1">
          <a:blip r:embed="rId5">
            <a:alphaModFix/>
          </a:blip>
          <a:srcRect b="0" l="12126" r="18855" t="3873"/>
          <a:stretch/>
        </p:blipFill>
        <p:spPr>
          <a:xfrm>
            <a:off x="7380075" y="731350"/>
            <a:ext cx="1090800" cy="108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gb471c2c476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0585" y="2926525"/>
            <a:ext cx="1050300" cy="91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980ece59e_0_6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4" name="Google Shape;574;g7980ece59e_0_6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g7980ece59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25" y="1376913"/>
            <a:ext cx="5878249" cy="26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7980ece59e_0_6"/>
          <p:cNvSpPr txBox="1"/>
          <p:nvPr>
            <p:ph idx="4294967295" type="body"/>
          </p:nvPr>
        </p:nvSpPr>
        <p:spPr>
          <a:xfrm>
            <a:off x="268300" y="1598550"/>
            <a:ext cx="2397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Scenarios of discovering discounts of new shops while walking in a commercial area</a:t>
            </a:r>
            <a:endParaRPr sz="2200"/>
          </a:p>
        </p:txBody>
      </p:sp>
      <p:grpSp>
        <p:nvGrpSpPr>
          <p:cNvPr id="577" name="Google Shape;577;g7980ece59e_0_6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78" name="Google Shape;578;g7980ece59e_0_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7980ece59e_0_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7980ece59e_0_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7980ece59e_0_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980ece59e_0_23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7" name="Google Shape;587;g7980ece59e_0_2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g7980ece59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00" y="1546574"/>
            <a:ext cx="3852647" cy="23551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" name="Google Shape;589;g7980ece59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925" y="1546574"/>
            <a:ext cx="3697174" cy="2355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90" name="Google Shape;590;g7980ece59e_0_23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591" name="Google Shape;591;g7980ece59e_0_2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7980ece59e_0_2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7980ece59e_0_2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7980ece59e_0_2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980ece59e_0_36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2 - test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0" name="Google Shape;600;g7980ece59e_0_36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g7980ece59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00" y="1479379"/>
            <a:ext cx="4064696" cy="21187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2" name="Google Shape;602;g7980ece59e_0_36"/>
          <p:cNvSpPr txBox="1"/>
          <p:nvPr>
            <p:ph idx="4294967295" type="body"/>
          </p:nvPr>
        </p:nvSpPr>
        <p:spPr>
          <a:xfrm>
            <a:off x="4753675" y="775050"/>
            <a:ext cx="41220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500">
              <a:highlight>
                <a:srgbClr val="FFCD00"/>
              </a:highlight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Sam was not interested in discovering a store because of a discount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Took the shortest path possible in every scenario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Did not want to buy anything even with different offers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500"/>
              <a:t>Though he may not be representative of the whole population, this is a powerful and surprising insight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</p:txBody>
      </p:sp>
      <p:cxnSp>
        <p:nvCxnSpPr>
          <p:cNvPr id="603" name="Google Shape;603;g7980ece59e_0_36"/>
          <p:cNvCxnSpPr/>
          <p:nvPr/>
        </p:nvCxnSpPr>
        <p:spPr>
          <a:xfrm rot="5400000">
            <a:off x="2386450" y="2532025"/>
            <a:ext cx="1454700" cy="1293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g7980ece59e_0_36"/>
          <p:cNvSpPr txBox="1"/>
          <p:nvPr/>
        </p:nvSpPr>
        <p:spPr>
          <a:xfrm>
            <a:off x="325600" y="3865625"/>
            <a:ext cx="33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Sam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, a male who generally does not enjoy shopping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05" name="Google Shape;605;g7980ece59e_0_36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06" name="Google Shape;606;g7980ece59e_0_3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7980ece59e_0_3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7980ece59e_0_3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7980ece59e_0_3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950ca6b82_0_275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2 - test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5" name="Google Shape;615;gb950ca6b82_0_275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gb950ca6b82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00" y="1479379"/>
            <a:ext cx="4064696" cy="21187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7" name="Google Shape;617;gb950ca6b82_0_275"/>
          <p:cNvSpPr txBox="1"/>
          <p:nvPr>
            <p:ph idx="4294967295" type="body"/>
          </p:nvPr>
        </p:nvSpPr>
        <p:spPr>
          <a:xfrm>
            <a:off x="4753675" y="775050"/>
            <a:ext cx="41220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500">
              <a:highlight>
                <a:srgbClr val="FFCD00"/>
              </a:highlight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500">
                <a:solidFill>
                  <a:srgbClr val="B7B7B7"/>
                </a:solidFill>
              </a:rPr>
              <a:t>Sam was not interested in discovering a store because of a discount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500">
                <a:solidFill>
                  <a:srgbClr val="B7B7B7"/>
                </a:solidFill>
              </a:rPr>
              <a:t>Took the shortest path possible in every scenario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500">
                <a:solidFill>
                  <a:srgbClr val="B7B7B7"/>
                </a:solidFill>
              </a:rPr>
              <a:t>Did not want to buy anything even with different offers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500">
                <a:solidFill>
                  <a:srgbClr val="B7B7B7"/>
                </a:solidFill>
              </a:rPr>
              <a:t>Though he may not be representative of the whole population, this is a powerful and surprising insight 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800">
                <a:highlight>
                  <a:srgbClr val="FFCD00"/>
                </a:highlight>
              </a:rPr>
              <a:t>Assumption disproven</a:t>
            </a:r>
            <a:endParaRPr sz="1800"/>
          </a:p>
        </p:txBody>
      </p:sp>
      <p:cxnSp>
        <p:nvCxnSpPr>
          <p:cNvPr id="618" name="Google Shape;618;gb950ca6b82_0_275"/>
          <p:cNvCxnSpPr/>
          <p:nvPr/>
        </p:nvCxnSpPr>
        <p:spPr>
          <a:xfrm rot="5400000">
            <a:off x="2386450" y="2532025"/>
            <a:ext cx="1454700" cy="1293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gb950ca6b82_0_275"/>
          <p:cNvSpPr txBox="1"/>
          <p:nvPr/>
        </p:nvSpPr>
        <p:spPr>
          <a:xfrm>
            <a:off x="325600" y="3865625"/>
            <a:ext cx="33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Sam, a male who generally does not enjoy shopping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20" name="Google Shape;620;gb950ca6b82_0_275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21" name="Google Shape;621;gb950ca6b82_0_27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b950ca6b82_0_27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b950ca6b82_0_27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b950ca6b82_0_27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471c2c476_0_403"/>
          <p:cNvSpPr txBox="1"/>
          <p:nvPr>
            <p:ph type="title"/>
          </p:nvPr>
        </p:nvSpPr>
        <p:spPr>
          <a:xfrm>
            <a:off x="1960250" y="9092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000"/>
              <a:t>Solution 3</a:t>
            </a:r>
            <a:endParaRPr sz="4000">
              <a:highlight>
                <a:schemeClr val="accent1"/>
              </a:highlight>
            </a:endParaRPr>
          </a:p>
        </p:txBody>
      </p:sp>
      <p:sp>
        <p:nvSpPr>
          <p:cNvPr id="630" name="Google Shape;630;gb471c2c476_0_403"/>
          <p:cNvSpPr txBox="1"/>
          <p:nvPr>
            <p:ph idx="1" type="body"/>
          </p:nvPr>
        </p:nvSpPr>
        <p:spPr>
          <a:xfrm>
            <a:off x="531100" y="1666425"/>
            <a:ext cx="79716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A platform that small businesses can use as turnkey solution to facilitate on-time client payments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Keeps track of clients and their payment schedules with automated reminders on late payments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Through a custom inputted "gamify" approach you're able to </a:t>
            </a:r>
            <a:r>
              <a:rPr b="1" lang="en" sz="1900"/>
              <a:t>incentivise early payments</a:t>
            </a:r>
            <a:r>
              <a:rPr lang="en" sz="1900"/>
              <a:t> by offering:</a:t>
            </a:r>
            <a:endParaRPr sz="1900"/>
          </a:p>
          <a:p>
            <a:pPr indent="-3492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" sz="1500"/>
              <a:t>discounts on future offerings</a:t>
            </a:r>
            <a:endParaRPr sz="1500"/>
          </a:p>
          <a:p>
            <a:pPr indent="-3492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" sz="1500"/>
              <a:t>credits on future purchases</a:t>
            </a:r>
            <a:endParaRPr sz="1500"/>
          </a:p>
          <a:p>
            <a:pPr indent="-3492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" sz="1500"/>
              <a:t>access to other custom offerings a business owner chooses to provide </a:t>
            </a:r>
            <a:endParaRPr sz="1500"/>
          </a:p>
        </p:txBody>
      </p:sp>
      <p:grpSp>
        <p:nvGrpSpPr>
          <p:cNvPr id="631" name="Google Shape;631;gb471c2c476_0_40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32" name="Google Shape;632;gb471c2c476_0_40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b471c2c476_0_40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b471c2c476_0_40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b471c2c476_0_40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gb471c2c476_0_40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gb471c2c476_0_403"/>
          <p:cNvCxnSpPr/>
          <p:nvPr/>
        </p:nvCxnSpPr>
        <p:spPr>
          <a:xfrm flipH="1" rot="10800000">
            <a:off x="4645225" y="1127175"/>
            <a:ext cx="44988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8" name="Google Shape;638;gb471c2c476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75" y="477075"/>
            <a:ext cx="1103100" cy="1103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471c2c476_0_31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4" name="Google Shape;644;gb471c2c476_0_31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gb471c2c476_0_311"/>
          <p:cNvSpPr txBox="1"/>
          <p:nvPr>
            <p:ph idx="4294967295" type="body"/>
          </p:nvPr>
        </p:nvSpPr>
        <p:spPr>
          <a:xfrm>
            <a:off x="424800" y="1376925"/>
            <a:ext cx="41220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Assumption to Test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Gamifying payments will incentivize clients to pay more up front for more lessons to earn rewards</a:t>
            </a:r>
            <a:endParaRPr/>
          </a:p>
        </p:txBody>
      </p:sp>
      <p:grpSp>
        <p:nvGrpSpPr>
          <p:cNvPr id="646" name="Google Shape;646;gb471c2c476_0_31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47" name="Google Shape;647;gb471c2c476_0_31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b471c2c476_0_31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b471c2c476_0_31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b471c2c476_0_31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950ca6b82_0_223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6" name="Google Shape;656;gb950ca6b82_0_22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gb950ca6b82_0_223"/>
          <p:cNvSpPr txBox="1"/>
          <p:nvPr>
            <p:ph idx="4294967295" type="body"/>
          </p:nvPr>
        </p:nvSpPr>
        <p:spPr>
          <a:xfrm>
            <a:off x="4753675" y="1376925"/>
            <a:ext cx="41220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The Prototype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Google Form asking the user questions about their behavior and decisions surrounding payment for services (and subsequent conversation about answers)</a:t>
            </a:r>
            <a:endParaRPr/>
          </a:p>
        </p:txBody>
      </p:sp>
      <p:sp>
        <p:nvSpPr>
          <p:cNvPr id="658" name="Google Shape;658;gb950ca6b82_0_223"/>
          <p:cNvSpPr txBox="1"/>
          <p:nvPr>
            <p:ph idx="4294967295" type="body"/>
          </p:nvPr>
        </p:nvSpPr>
        <p:spPr>
          <a:xfrm>
            <a:off x="424800" y="1376925"/>
            <a:ext cx="41220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B7B7B7"/>
                </a:solidFill>
              </a:rPr>
              <a:t>Assumption to Test</a:t>
            </a:r>
            <a:endParaRPr b="1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B7B7B7"/>
                </a:solidFill>
              </a:rPr>
              <a:t>Gamifying payments will incentivize clients to pay more up front for more lessons to earn rewards</a:t>
            </a:r>
            <a:endParaRPr>
              <a:solidFill>
                <a:srgbClr val="B7B7B7"/>
              </a:solidFill>
            </a:endParaRPr>
          </a:p>
        </p:txBody>
      </p:sp>
      <p:grpSp>
        <p:nvGrpSpPr>
          <p:cNvPr id="659" name="Google Shape;659;gb950ca6b82_0_223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60" name="Google Shape;660;gb950ca6b82_0_22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b950ca6b82_0_22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b950ca6b82_0_22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b950ca6b82_0_22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980ece59e_1_8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9" name="Google Shape;669;g7980ece59e_1_8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g7980ece59e_1_8"/>
          <p:cNvSpPr txBox="1"/>
          <p:nvPr>
            <p:ph idx="4294967295" type="body"/>
          </p:nvPr>
        </p:nvSpPr>
        <p:spPr>
          <a:xfrm>
            <a:off x="380825" y="1598550"/>
            <a:ext cx="23973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Tasks that are required in the process of finding and paying for private lessons</a:t>
            </a:r>
            <a:endParaRPr sz="2200"/>
          </a:p>
        </p:txBody>
      </p:sp>
      <p:pic>
        <p:nvPicPr>
          <p:cNvPr id="671" name="Google Shape;671;g7980ece59e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200" y="1598542"/>
            <a:ext cx="5136974" cy="23083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72" name="Google Shape;672;g7980ece59e_1_8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73" name="Google Shape;673;g7980ece59e_1_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7980ece59e_1_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7980ece59e_1_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7980ece59e_1_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980ece59e_1_4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2" name="Google Shape;682;g7980ece59e_1_4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g7980ece59e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350" y="2196236"/>
            <a:ext cx="3880852" cy="1867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g7980ece59e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00" y="1376925"/>
            <a:ext cx="3880850" cy="17438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85" name="Google Shape;685;g7980ece59e_1_4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86" name="Google Shape;686;g7980ece59e_1_4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7980ece59e_1_4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7980ece59e_1_4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7980ece59e_1_4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980ece59e_1_24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3 - test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5" name="Google Shape;695;g7980ece59e_1_24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g7980ece59e_1_24"/>
          <p:cNvSpPr txBox="1"/>
          <p:nvPr>
            <p:ph idx="4294967295" type="body"/>
          </p:nvPr>
        </p:nvSpPr>
        <p:spPr>
          <a:xfrm>
            <a:off x="4753675" y="568850"/>
            <a:ext cx="41220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◉"/>
            </a:pPr>
            <a:r>
              <a:rPr lang="en" sz="1400"/>
              <a:t>A</a:t>
            </a:r>
            <a:r>
              <a:rPr lang="en" sz="1700"/>
              <a:t>lthough Blake would not be more likely to work on his skill outside lessons with incentives, discounted lessons were his #1 best incentive to pay more up front for more lessons</a:t>
            </a:r>
            <a:endParaRPr sz="17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700"/>
              <a:t>Cost was definitely his most important factor, so gamifying around helping him save money would be effective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</p:txBody>
      </p:sp>
      <p:grpSp>
        <p:nvGrpSpPr>
          <p:cNvPr id="697" name="Google Shape;697;g7980ece59e_1_24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698" name="Google Shape;698;g7980ece59e_1_2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7980ece59e_1_2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7980ece59e_1_2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7980ece59e_1_2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g7980ece59e_1_24"/>
          <p:cNvSpPr txBox="1"/>
          <p:nvPr/>
        </p:nvSpPr>
        <p:spPr>
          <a:xfrm>
            <a:off x="325600" y="3954025"/>
            <a:ext cx="33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Blake, is a college graduate who took private basketball lessons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3" name="Google Shape;703;g7980ece59e_1_24"/>
          <p:cNvPicPr preferRelativeResize="0"/>
          <p:nvPr/>
        </p:nvPicPr>
        <p:blipFill rotWithShape="1">
          <a:blip r:embed="rId3">
            <a:alphaModFix/>
          </a:blip>
          <a:srcRect b="21883" l="0" r="0" t="18012"/>
          <a:stretch/>
        </p:blipFill>
        <p:spPr>
          <a:xfrm>
            <a:off x="519625" y="1305450"/>
            <a:ext cx="3160277" cy="253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g7980ece59e_1_24"/>
          <p:cNvCxnSpPr/>
          <p:nvPr/>
        </p:nvCxnSpPr>
        <p:spPr>
          <a:xfrm>
            <a:off x="1152425" y="2626825"/>
            <a:ext cx="1314900" cy="1279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590350" y="2931675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/>
              <a:t>We met</a:t>
            </a:r>
            <a:r>
              <a:rPr lang="en" sz="1900"/>
              <a:t> Will, a student at Georgia Tech studying Computer Science, with an expressed personal interest in financial health 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FFFFFF"/>
                </a:solidFill>
              </a:rPr>
              <a:t>We were amazed to realize </a:t>
            </a:r>
            <a:r>
              <a:rPr lang="en" sz="1900">
                <a:solidFill>
                  <a:srgbClr val="FFFFFF"/>
                </a:solidFill>
              </a:rPr>
              <a:t>he felt very incompetent with his finance knowledge in stocks despite being able to navigate stock market investments 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FFFFFF"/>
                </a:solidFill>
              </a:rPr>
              <a:t>It would be game-changing </a:t>
            </a:r>
            <a:r>
              <a:rPr lang="en" sz="1900">
                <a:solidFill>
                  <a:srgbClr val="FFFFFF"/>
                </a:solidFill>
              </a:rPr>
              <a:t>to give Will a way to better deal with the stock market with a medium that makes him feel competent 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5"/>
          <p:cNvSpPr txBox="1"/>
          <p:nvPr>
            <p:ph idx="4294967295" type="ctrTitle"/>
          </p:nvPr>
        </p:nvSpPr>
        <p:spPr>
          <a:xfrm>
            <a:off x="3480700" y="10127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400"/>
              <a:t>Initial POV</a:t>
            </a:r>
            <a:endParaRPr b="1" i="0" sz="3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5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200"/>
              <a:t>*Note this POV was personal finance focussed</a:t>
            </a:r>
            <a:endParaRPr b="0" i="0" sz="1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985e5ee6c_1_1"/>
          <p:cNvSpPr txBox="1"/>
          <p:nvPr>
            <p:ph idx="4294967295" type="ctrTitle"/>
          </p:nvPr>
        </p:nvSpPr>
        <p:spPr>
          <a:xfrm>
            <a:off x="645600" y="2171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>
                <a:highlight>
                  <a:srgbClr val="FFCD00"/>
                </a:highlight>
              </a:rPr>
              <a:t>Prototype 3 - test </a:t>
            </a:r>
            <a:endParaRPr b="1" i="0" sz="4800" u="none" cap="none" strike="noStrike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0" name="Google Shape;710;g7985e5ee6c_1_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g7985e5ee6c_1_1"/>
          <p:cNvSpPr txBox="1"/>
          <p:nvPr>
            <p:ph idx="4294967295" type="body"/>
          </p:nvPr>
        </p:nvSpPr>
        <p:spPr>
          <a:xfrm>
            <a:off x="4753675" y="568850"/>
            <a:ext cx="41220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500"/>
              <a:buChar char="◉"/>
            </a:pPr>
            <a:r>
              <a:rPr lang="en" sz="1400">
                <a:solidFill>
                  <a:srgbClr val="B7B7B7"/>
                </a:solidFill>
              </a:rPr>
              <a:t>A</a:t>
            </a:r>
            <a:r>
              <a:rPr lang="en" sz="1700">
                <a:solidFill>
                  <a:srgbClr val="B7B7B7"/>
                </a:solidFill>
              </a:rPr>
              <a:t>lthough Blake would not be more likely to work on his skill outside lessons with incentives, discounted lessons were his #1 best incentive to pay more up front for more lessons</a:t>
            </a:r>
            <a:endParaRPr sz="1700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◉"/>
            </a:pPr>
            <a:r>
              <a:rPr lang="en" sz="1700">
                <a:solidFill>
                  <a:srgbClr val="B7B7B7"/>
                </a:solidFill>
              </a:rPr>
              <a:t>Cost was definitely his most important factor, so gamifying around helping him save money would be effective</a:t>
            </a:r>
            <a:endParaRPr sz="17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1800">
                <a:highlight>
                  <a:srgbClr val="FFCD00"/>
                </a:highlight>
              </a:rPr>
              <a:t>Assumption Proven</a:t>
            </a:r>
            <a:endParaRPr sz="1800"/>
          </a:p>
        </p:txBody>
      </p:sp>
      <p:grpSp>
        <p:nvGrpSpPr>
          <p:cNvPr id="712" name="Google Shape;712;g7985e5ee6c_1_1"/>
          <p:cNvGrpSpPr/>
          <p:nvPr/>
        </p:nvGrpSpPr>
        <p:grpSpPr>
          <a:xfrm>
            <a:off x="4400559" y="4348483"/>
            <a:ext cx="342882" cy="350068"/>
            <a:chOff x="3951850" y="2985350"/>
            <a:chExt cx="407950" cy="416500"/>
          </a:xfrm>
        </p:grpSpPr>
        <p:sp>
          <p:nvSpPr>
            <p:cNvPr id="713" name="Google Shape;713;g7985e5ee6c_1_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7985e5ee6c_1_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7985e5ee6c_1_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7985e5ee6c_1_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g7985e5ee6c_1_1"/>
          <p:cNvSpPr txBox="1"/>
          <p:nvPr/>
        </p:nvSpPr>
        <p:spPr>
          <a:xfrm>
            <a:off x="325600" y="3954025"/>
            <a:ext cx="33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Blake, is a college graduate who took private basketball lessons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8" name="Google Shape;718;g7985e5ee6c_1_1"/>
          <p:cNvPicPr preferRelativeResize="0"/>
          <p:nvPr/>
        </p:nvPicPr>
        <p:blipFill rotWithShape="1">
          <a:blip r:embed="rId3">
            <a:alphaModFix/>
          </a:blip>
          <a:srcRect b="21883" l="0" r="0" t="18012"/>
          <a:stretch/>
        </p:blipFill>
        <p:spPr>
          <a:xfrm>
            <a:off x="519625" y="1305450"/>
            <a:ext cx="3160277" cy="253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g7985e5ee6c_1_1"/>
          <p:cNvCxnSpPr/>
          <p:nvPr/>
        </p:nvCxnSpPr>
        <p:spPr>
          <a:xfrm>
            <a:off x="1152425" y="2626825"/>
            <a:ext cx="1314900" cy="1279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CD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"/>
          <p:cNvSpPr txBox="1"/>
          <p:nvPr>
            <p:ph type="title"/>
          </p:nvPr>
        </p:nvSpPr>
        <p:spPr>
          <a:xfrm>
            <a:off x="1651450" y="90925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Solution Overview</a:t>
            </a:r>
            <a:endParaRPr sz="2700"/>
          </a:p>
        </p:txBody>
      </p:sp>
      <p:sp>
        <p:nvSpPr>
          <p:cNvPr id="725" name="Google Shape;725;p9"/>
          <p:cNvSpPr txBox="1"/>
          <p:nvPr>
            <p:ph idx="1" type="body"/>
          </p:nvPr>
        </p:nvSpPr>
        <p:spPr>
          <a:xfrm>
            <a:off x="683375" y="1530525"/>
            <a:ext cx="24669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highlight>
                  <a:srgbClr val="FFCD00"/>
                </a:highlight>
              </a:rPr>
              <a:t>Solution 1</a:t>
            </a:r>
            <a:endParaRPr b="1">
              <a:highlight>
                <a:srgbClr val="FFCD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There is a clear struggle experienced by </a:t>
            </a:r>
            <a:r>
              <a:rPr lang="en" sz="1300"/>
              <a:t>individuals (</a:t>
            </a:r>
            <a:r>
              <a:rPr lang="en" sz="1300"/>
              <a:t>even financially experienced tech-savvy ones) in navigating the process of setting up a physical store whether that be for a few hours/days (pop-up) or months (long-term).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We think our proposed solution would facilitate this process and reduce the associated anxiety by small businesses.</a:t>
            </a:r>
            <a:endParaRPr sz="1300"/>
          </a:p>
        </p:txBody>
      </p:sp>
      <p:grpSp>
        <p:nvGrpSpPr>
          <p:cNvPr id="726" name="Google Shape;726;p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27" name="Google Shape;727;p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b950ca6b82_0_235"/>
          <p:cNvSpPr txBox="1"/>
          <p:nvPr>
            <p:ph type="title"/>
          </p:nvPr>
        </p:nvSpPr>
        <p:spPr>
          <a:xfrm>
            <a:off x="1651450" y="90925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Solution Overview</a:t>
            </a:r>
            <a:endParaRPr sz="2700"/>
          </a:p>
        </p:txBody>
      </p:sp>
      <p:sp>
        <p:nvSpPr>
          <p:cNvPr id="737" name="Google Shape;737;gb950ca6b82_0_235"/>
          <p:cNvSpPr txBox="1"/>
          <p:nvPr>
            <p:ph idx="1" type="body"/>
          </p:nvPr>
        </p:nvSpPr>
        <p:spPr>
          <a:xfrm>
            <a:off x="683375" y="1530525"/>
            <a:ext cx="24669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B7B7B7"/>
                </a:solidFill>
                <a:highlight>
                  <a:srgbClr val="FFE599"/>
                </a:highlight>
              </a:rPr>
              <a:t>Solution 1</a:t>
            </a:r>
            <a:endParaRPr b="1">
              <a:solidFill>
                <a:srgbClr val="B7B7B7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There is a clear struggle experienced by individuals (even financially experienced tech-savvy ones) in navigating the process of setting up a physical store whether that be for a few hours/days (pop-up) or months (long-term). </a:t>
            </a:r>
            <a:endParaRPr sz="13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We think our proposed solution would facilitate this process and reduce the associated anxiety by small businesses.</a:t>
            </a:r>
            <a:endParaRPr sz="1300">
              <a:solidFill>
                <a:srgbClr val="B7B7B7"/>
              </a:solidFill>
            </a:endParaRPr>
          </a:p>
        </p:txBody>
      </p:sp>
      <p:sp>
        <p:nvSpPr>
          <p:cNvPr id="738" name="Google Shape;738;gb950ca6b82_0_235"/>
          <p:cNvSpPr txBox="1"/>
          <p:nvPr>
            <p:ph idx="2" type="body"/>
          </p:nvPr>
        </p:nvSpPr>
        <p:spPr>
          <a:xfrm>
            <a:off x="3552437" y="15631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highlight>
                  <a:srgbClr val="FFCD00"/>
                </a:highlight>
              </a:rPr>
              <a:t>Solution 2</a:t>
            </a:r>
            <a:endParaRPr b="1">
              <a:highlight>
                <a:srgbClr val="FFCD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Based on our experience prototype, our assumption might have been incorrect.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In order to pursue this solution further, we would need to continue testing our associated assumptions.</a:t>
            </a:r>
            <a:endParaRPr sz="1300"/>
          </a:p>
        </p:txBody>
      </p:sp>
      <p:grpSp>
        <p:nvGrpSpPr>
          <p:cNvPr id="739" name="Google Shape;739;gb950ca6b82_0_23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40" name="Google Shape;740;gb950ca6b82_0_2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b950ca6b82_0_2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b950ca6b82_0_2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b950ca6b82_0_23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gb950ca6b82_0_2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950ca6b82_0_248"/>
          <p:cNvSpPr txBox="1"/>
          <p:nvPr>
            <p:ph type="title"/>
          </p:nvPr>
        </p:nvSpPr>
        <p:spPr>
          <a:xfrm>
            <a:off x="1651450" y="90925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/>
              <a:t>Solution Overview</a:t>
            </a:r>
            <a:endParaRPr sz="2700"/>
          </a:p>
        </p:txBody>
      </p:sp>
      <p:sp>
        <p:nvSpPr>
          <p:cNvPr id="750" name="Google Shape;750;gb950ca6b82_0_248"/>
          <p:cNvSpPr txBox="1"/>
          <p:nvPr>
            <p:ph idx="1" type="body"/>
          </p:nvPr>
        </p:nvSpPr>
        <p:spPr>
          <a:xfrm>
            <a:off x="683375" y="1530525"/>
            <a:ext cx="24669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B7B7B7"/>
                </a:solidFill>
                <a:highlight>
                  <a:srgbClr val="FFF2CC"/>
                </a:highlight>
              </a:rPr>
              <a:t>Solution 1</a:t>
            </a:r>
            <a:endParaRPr b="1">
              <a:solidFill>
                <a:srgbClr val="B7B7B7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There is a clear struggle experienced by individuals (even financially experienced tech-savvy ones) in navigating the process of setting up a physical store whether that be for a few hours/days (pop-up) or months (long-term). </a:t>
            </a:r>
            <a:endParaRPr sz="13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We think our proposed solution would facilitate this process and reduce the associated anxiety by small businesses.</a:t>
            </a:r>
            <a:endParaRPr sz="1300">
              <a:solidFill>
                <a:srgbClr val="B7B7B7"/>
              </a:solidFill>
            </a:endParaRPr>
          </a:p>
        </p:txBody>
      </p:sp>
      <p:sp>
        <p:nvSpPr>
          <p:cNvPr id="751" name="Google Shape;751;gb950ca6b82_0_248"/>
          <p:cNvSpPr txBox="1"/>
          <p:nvPr>
            <p:ph idx="2" type="body"/>
          </p:nvPr>
        </p:nvSpPr>
        <p:spPr>
          <a:xfrm>
            <a:off x="3552437" y="15631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B7B7B7"/>
                </a:solidFill>
                <a:highlight>
                  <a:srgbClr val="FFE599"/>
                </a:highlight>
              </a:rPr>
              <a:t>Solution 2</a:t>
            </a:r>
            <a:endParaRPr b="1">
              <a:solidFill>
                <a:srgbClr val="B7B7B7"/>
              </a:solidFill>
              <a:highlight>
                <a:srgbClr val="FFE59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Based on our experience prototype, our assumption might have been incorrect.</a:t>
            </a:r>
            <a:endParaRPr sz="13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rgbClr val="B7B7B7"/>
                </a:solidFill>
              </a:rPr>
              <a:t>In order to pursue this solution further, we would need to continue testing our associated assumptions.</a:t>
            </a:r>
            <a:endParaRPr sz="1300">
              <a:solidFill>
                <a:srgbClr val="B7B7B7"/>
              </a:solidFill>
            </a:endParaRPr>
          </a:p>
        </p:txBody>
      </p:sp>
      <p:sp>
        <p:nvSpPr>
          <p:cNvPr id="752" name="Google Shape;752;gb950ca6b82_0_248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highlight>
                  <a:srgbClr val="FFCD00"/>
                </a:highlight>
              </a:rPr>
              <a:t>Solution 3</a:t>
            </a:r>
            <a:endParaRPr b="1">
              <a:highlight>
                <a:srgbClr val="FFCD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We found that individuals are motivated to pay on-time if they receive a discount. This might force the owner to offer these in order to just get paid.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We think our proposed solution can perhaps be adapted to focus at the same time on organizing on-time payments together with the "gamification" aspect</a:t>
            </a:r>
            <a:endParaRPr sz="1300"/>
          </a:p>
        </p:txBody>
      </p:sp>
      <p:grpSp>
        <p:nvGrpSpPr>
          <p:cNvPr id="753" name="Google Shape;753;gb950ca6b82_0_24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54" name="Google Shape;754;gb950ca6b82_0_24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b950ca6b82_0_24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b950ca6b82_0_24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b950ca6b82_0_24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gb950ca6b82_0_24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"/>
          <p:cNvSpPr txBox="1"/>
          <p:nvPr>
            <p:ph idx="4294967295" type="ctrTitle"/>
          </p:nvPr>
        </p:nvSpPr>
        <p:spPr>
          <a:xfrm>
            <a:off x="685800" y="3432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4800"/>
              <a:t>Summary</a:t>
            </a:r>
            <a:endParaRPr b="1" i="0" sz="48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4" name="Google Shape;764;p17"/>
          <p:cNvSpPr txBox="1"/>
          <p:nvPr>
            <p:ph idx="4294967295" type="subTitle"/>
          </p:nvPr>
        </p:nvSpPr>
        <p:spPr>
          <a:xfrm>
            <a:off x="549150" y="11497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We started off looking at Personal Finance interviewing younger individuals and understanding their relationship with Finance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Understood that for </a:t>
            </a:r>
            <a:r>
              <a:rPr b="1" lang="en" sz="1600"/>
              <a:t>small businesses the distinction between Personal and Business Finance is very much blurred</a:t>
            </a:r>
            <a:endParaRPr b="1"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Small businesses experience unique </a:t>
            </a:r>
            <a:r>
              <a:rPr lang="en" sz="1600"/>
              <a:t>challenges</a:t>
            </a:r>
            <a:r>
              <a:rPr lang="en" sz="1600"/>
              <a:t> based on their industry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Interviewing Gia and Chloe has allowed us to narrow our scope that we are very interested in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Our proposed solutions are both novel and address the key problems we found 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</a:pPr>
            <a:r>
              <a:rPr lang="en" sz="1600"/>
              <a:t>Next steps: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Continue testing other related assumptions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Get on another call with Gia and Chloe to get their feedback/input</a:t>
            </a:r>
            <a:endParaRPr b="1" sz="16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" sz="1600"/>
              <a:t> 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17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6" name="Google Shape;766;p17"/>
          <p:cNvGrpSpPr/>
          <p:nvPr/>
        </p:nvGrpSpPr>
        <p:grpSpPr>
          <a:xfrm>
            <a:off x="4345795" y="4286561"/>
            <a:ext cx="452420" cy="433992"/>
            <a:chOff x="5233525" y="4954450"/>
            <a:chExt cx="538275" cy="516350"/>
          </a:xfrm>
        </p:grpSpPr>
        <p:sp>
          <p:nvSpPr>
            <p:cNvPr id="767" name="Google Shape;767;p1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471c2c476_0_183"/>
          <p:cNvSpPr txBox="1"/>
          <p:nvPr>
            <p:ph idx="4294967295" type="subTitle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Any </a:t>
            </a:r>
            <a:r>
              <a:rPr b="1" i="1" lang="en" sz="3600" u="none" cap="none" strike="noStrike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b="1" i="1" lang="en" sz="36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?</a:t>
            </a:r>
            <a:endParaRPr b="1" i="1" sz="36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None/>
            </a:pPr>
            <a:r>
              <a:rPr lang="en" sz="1800"/>
              <a:t>Kiara N, Kaili W, Robert R, George Y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83" name="Google Shape;783;gb471c2c476_0_18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gb471c2c476_0_183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b="1" i="0" sz="60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85" name="Google Shape;785;gb471c2c476_0_18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gb471c2c476_0_18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7" name="Google Shape;787;gb471c2c476_0_183"/>
          <p:cNvGrpSpPr/>
          <p:nvPr/>
        </p:nvGrpSpPr>
        <p:grpSpPr>
          <a:xfrm>
            <a:off x="1148895" y="1190761"/>
            <a:ext cx="505722" cy="475767"/>
            <a:chOff x="5972700" y="2330200"/>
            <a:chExt cx="411625" cy="387275"/>
          </a:xfrm>
        </p:grpSpPr>
        <p:sp>
          <p:nvSpPr>
            <p:cNvPr id="788" name="Google Shape;788;gb471c2c476_0_18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b471c2c476_0_18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gb471c2c476_0_18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b471c2c476_0_14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/>
              <a:t>Appendix</a:t>
            </a:r>
            <a:endParaRPr sz="3900"/>
          </a:p>
        </p:txBody>
      </p:sp>
      <p:sp>
        <p:nvSpPr>
          <p:cNvPr id="796" name="Google Shape;796;gb471c2c476_0_14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gb471c2c476_0_145"/>
          <p:cNvCxnSpPr/>
          <p:nvPr/>
        </p:nvCxnSpPr>
        <p:spPr>
          <a:xfrm>
            <a:off x="4479350" y="2568050"/>
            <a:ext cx="4664700" cy="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8" name="Google Shape;798;gb471c2c476_0_145"/>
          <p:cNvGrpSpPr/>
          <p:nvPr/>
        </p:nvGrpSpPr>
        <p:grpSpPr>
          <a:xfrm>
            <a:off x="1232024" y="2362678"/>
            <a:ext cx="342882" cy="418128"/>
            <a:chOff x="596350" y="929175"/>
            <a:chExt cx="407950" cy="497475"/>
          </a:xfrm>
        </p:grpSpPr>
        <p:sp>
          <p:nvSpPr>
            <p:cNvPr id="799" name="Google Shape;799;gb471c2c476_0_14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b471c2c476_0_14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b471c2c476_0_14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b471c2c476_0_14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b471c2c476_0_14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b471c2c476_0_14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b471c2c476_0_14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b471c2c476_0_20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1" name="Google Shape;811;gb471c2c476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75" y="1105950"/>
            <a:ext cx="3399000" cy="23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12" name="Google Shape;812;gb471c2c476_0_201"/>
          <p:cNvSpPr txBox="1"/>
          <p:nvPr>
            <p:ph idx="4294967295" type="ctrTitle"/>
          </p:nvPr>
        </p:nvSpPr>
        <p:spPr>
          <a:xfrm>
            <a:off x="280425" y="-125450"/>
            <a:ext cx="489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Additional Interviews</a:t>
            </a:r>
            <a:endParaRPr sz="3200"/>
          </a:p>
        </p:txBody>
      </p:sp>
      <p:sp>
        <p:nvSpPr>
          <p:cNvPr id="813" name="Google Shape;813;gb471c2c476_0_201"/>
          <p:cNvSpPr txBox="1"/>
          <p:nvPr>
            <p:ph idx="4294967295" type="body"/>
          </p:nvPr>
        </p:nvSpPr>
        <p:spPr>
          <a:xfrm>
            <a:off x="4833575" y="1243350"/>
            <a:ext cx="41250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Owner of Dancorcism, an online dance studio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Based in New York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Multiple streams of income including private lessons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Tools: Venmo, Square and individual spreadsheets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14" name="Google Shape;814;gb471c2c476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76" y="2782075"/>
            <a:ext cx="3908853" cy="212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25"/>
          <p:cNvSpPr txBox="1"/>
          <p:nvPr>
            <p:ph idx="4294967295" type="ctrTitle"/>
          </p:nvPr>
        </p:nvSpPr>
        <p:spPr>
          <a:xfrm>
            <a:off x="479675" y="-95925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Summary of</a:t>
            </a:r>
            <a:r>
              <a:rPr lang="en" sz="2800"/>
              <a:t> Interviews and Other Findings</a:t>
            </a:r>
            <a:endParaRPr sz="2800"/>
          </a:p>
        </p:txBody>
      </p:sp>
      <p:sp>
        <p:nvSpPr>
          <p:cNvPr id="821" name="Google Shape;821;p25"/>
          <p:cNvSpPr txBox="1"/>
          <p:nvPr>
            <p:ph idx="4294967295" type="body"/>
          </p:nvPr>
        </p:nvSpPr>
        <p:spPr>
          <a:xfrm>
            <a:off x="708450" y="1014575"/>
            <a:ext cx="79254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3 interviews with owners of small businesses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All focussed on different business verticals (some online focussed and others not)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Financial literacy is </a:t>
            </a:r>
            <a:r>
              <a:rPr lang="en"/>
              <a:t>prioritized differently amongst different owners (some delegate it to a third party accountant) </a:t>
            </a:r>
            <a:r>
              <a:rPr lang="en"/>
              <a:t>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Many have had to adapt into their businesses and during changing financial circumstances with multiple streams of income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471c2c476_0_45"/>
          <p:cNvSpPr txBox="1"/>
          <p:nvPr>
            <p:ph idx="1" type="body"/>
          </p:nvPr>
        </p:nvSpPr>
        <p:spPr>
          <a:xfrm>
            <a:off x="590350" y="2931675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B7B7B7"/>
                </a:solidFill>
              </a:rPr>
              <a:t>We met</a:t>
            </a:r>
            <a:r>
              <a:rPr lang="en" sz="1900">
                <a:solidFill>
                  <a:srgbClr val="B7B7B7"/>
                </a:solidFill>
              </a:rPr>
              <a:t> Will, a student at Georgia Tech studying Computer Science, with an expressed personal interest in financial health</a:t>
            </a:r>
            <a:r>
              <a:rPr lang="en" sz="1900"/>
              <a:t> 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/>
              <a:t>We were amazed to realize </a:t>
            </a:r>
            <a:r>
              <a:rPr lang="en" sz="1900"/>
              <a:t>he felt very incompetent with his finance knowledge in stocks despite being able to navigate stock market investments 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FFFFFF"/>
                </a:solidFill>
              </a:rPr>
              <a:t>It would be game-changing </a:t>
            </a:r>
            <a:r>
              <a:rPr lang="en" sz="1900">
                <a:solidFill>
                  <a:srgbClr val="FFFFFF"/>
                </a:solidFill>
              </a:rPr>
              <a:t>to give Will a way to better deal with the stock market with a medium that makes him feel competent 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0" name="Google Shape;140;gb471c2c476_0_45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gb471c2c476_0_45"/>
          <p:cNvSpPr txBox="1"/>
          <p:nvPr>
            <p:ph idx="4294967295" type="ctrTitle"/>
          </p:nvPr>
        </p:nvSpPr>
        <p:spPr>
          <a:xfrm>
            <a:off x="3480700" y="10127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400"/>
              <a:t>Initial POV</a:t>
            </a:r>
            <a:endParaRPr b="1" i="0" sz="3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2" name="Google Shape;142;gb471c2c476_0_45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200"/>
              <a:t>*Note this POV was personal finance focussed</a:t>
            </a:r>
            <a:endParaRPr b="0" i="0" sz="1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471c2c476_0_52"/>
          <p:cNvSpPr txBox="1"/>
          <p:nvPr>
            <p:ph idx="1" type="body"/>
          </p:nvPr>
        </p:nvSpPr>
        <p:spPr>
          <a:xfrm>
            <a:off x="590350" y="2931675"/>
            <a:ext cx="8220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B7B7B7"/>
                </a:solidFill>
              </a:rPr>
              <a:t>We met</a:t>
            </a:r>
            <a:r>
              <a:rPr lang="en" sz="1900">
                <a:solidFill>
                  <a:srgbClr val="B7B7B7"/>
                </a:solidFill>
              </a:rPr>
              <a:t> Will, a student at Georgia Tech studying Computer Science, with an expressed personal interest in financial health </a:t>
            </a:r>
            <a:endParaRPr sz="19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solidFill>
                  <a:srgbClr val="B7B7B7"/>
                </a:solidFill>
              </a:rPr>
              <a:t>We were amazed to realize </a:t>
            </a:r>
            <a:r>
              <a:rPr lang="en" sz="1900">
                <a:solidFill>
                  <a:srgbClr val="B7B7B7"/>
                </a:solidFill>
              </a:rPr>
              <a:t>he felt very incompetent with his finance knowledge in stocks despite being able to navigate stock market investments </a:t>
            </a:r>
            <a:endParaRPr sz="19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900"/>
              <a:t>It would be game-changing </a:t>
            </a:r>
            <a:r>
              <a:rPr lang="en" sz="1900"/>
              <a:t>to give Will a way to better deal with the stock market with a medium that makes him feel competent 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8" name="Google Shape;148;gb471c2c476_0_52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gb471c2c476_0_52"/>
          <p:cNvSpPr txBox="1"/>
          <p:nvPr>
            <p:ph idx="4294967295" type="ctrTitle"/>
          </p:nvPr>
        </p:nvSpPr>
        <p:spPr>
          <a:xfrm>
            <a:off x="3480700" y="10127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lang="en" sz="3400"/>
              <a:t>Initial POV</a:t>
            </a:r>
            <a:endParaRPr b="1" i="0" sz="3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gb471c2c476_0_52"/>
          <p:cNvSpPr txBox="1"/>
          <p:nvPr>
            <p:ph idx="4294967295" type="ctrTitle"/>
          </p:nvPr>
        </p:nvSpPr>
        <p:spPr>
          <a:xfrm>
            <a:off x="5436700" y="4231225"/>
            <a:ext cx="4908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0" lang="en" sz="1200"/>
              <a:t>*Note this POV was personal finance focussed</a:t>
            </a:r>
            <a:endParaRPr b="0" i="0" sz="1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Needfinding Part 2</a:t>
            </a:r>
            <a:endParaRPr/>
          </a:p>
        </p:txBody>
      </p:sp>
      <p:sp>
        <p:nvSpPr>
          <p:cNvPr id="156" name="Google Shape;156;p4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Small businesses</a:t>
            </a:r>
            <a:endParaRPr sz="2200"/>
          </a:p>
        </p:txBody>
      </p:sp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8" name="Google Shape;158;p4"/>
          <p:cNvGrpSpPr/>
          <p:nvPr/>
        </p:nvGrpSpPr>
        <p:grpSpPr>
          <a:xfrm>
            <a:off x="1233372" y="2396720"/>
            <a:ext cx="342882" cy="350068"/>
            <a:chOff x="3951850" y="2985350"/>
            <a:chExt cx="407950" cy="416500"/>
          </a:xfrm>
        </p:grpSpPr>
        <p:sp>
          <p:nvSpPr>
            <p:cNvPr id="159" name="Google Shape;159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Meet: </a:t>
            </a:r>
            <a:r>
              <a:rPr lang="en" sz="2400">
                <a:highlight>
                  <a:schemeClr val="accent1"/>
                </a:highlight>
              </a:rPr>
              <a:t>Gia Bahm</a:t>
            </a:r>
            <a:endParaRPr sz="2400">
              <a:highlight>
                <a:schemeClr val="accent1"/>
              </a:highlight>
            </a:endParaRPr>
          </a:p>
        </p:txBody>
      </p:sp>
      <p:sp>
        <p:nvSpPr>
          <p:cNvPr id="168" name="Google Shape;168;p6"/>
          <p:cNvSpPr txBox="1"/>
          <p:nvPr>
            <p:ph idx="1" type="body"/>
          </p:nvPr>
        </p:nvSpPr>
        <p:spPr>
          <a:xfrm>
            <a:off x="4833575" y="1468525"/>
            <a:ext cx="41250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◉"/>
            </a:pPr>
            <a:r>
              <a:rPr lang="en" sz="2200"/>
              <a:t>Founder and CEO of Unearthen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◉"/>
            </a:pPr>
            <a:r>
              <a:rPr lang="en" sz="2200"/>
              <a:t>LA based handmade jewelry brand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◉"/>
            </a:pPr>
            <a:r>
              <a:rPr lang="en" sz="2200"/>
              <a:t>Focussed on custom rings and showcase pieces that Gia makes herself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0" name="Google Shape;170;p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612475"/>
            <a:ext cx="4464600" cy="2993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